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25" r:id="rId4"/>
  </p:sldMasterIdLst>
  <p:notesMasterIdLst>
    <p:notesMasterId r:id="rId79"/>
  </p:notesMasterIdLst>
  <p:handoutMasterIdLst>
    <p:handoutMasterId r:id="rId80"/>
  </p:handoutMasterIdLst>
  <p:sldIdLst>
    <p:sldId id="376" r:id="rId5"/>
    <p:sldId id="388" r:id="rId6"/>
    <p:sldId id="379" r:id="rId7"/>
    <p:sldId id="390" r:id="rId8"/>
    <p:sldId id="381" r:id="rId9"/>
    <p:sldId id="401" r:id="rId10"/>
    <p:sldId id="425" r:id="rId11"/>
    <p:sldId id="427" r:id="rId12"/>
    <p:sldId id="436" r:id="rId13"/>
    <p:sldId id="437" r:id="rId14"/>
    <p:sldId id="428" r:id="rId15"/>
    <p:sldId id="439" r:id="rId16"/>
    <p:sldId id="440" r:id="rId17"/>
    <p:sldId id="441" r:id="rId18"/>
    <p:sldId id="442" r:id="rId19"/>
    <p:sldId id="443" r:id="rId20"/>
    <p:sldId id="444" r:id="rId21"/>
    <p:sldId id="445" r:id="rId22"/>
    <p:sldId id="446" r:id="rId23"/>
    <p:sldId id="426" r:id="rId24"/>
    <p:sldId id="447" r:id="rId25"/>
    <p:sldId id="449" r:id="rId26"/>
    <p:sldId id="378" r:id="rId27"/>
    <p:sldId id="414" r:id="rId28"/>
    <p:sldId id="419" r:id="rId29"/>
    <p:sldId id="435" r:id="rId30"/>
    <p:sldId id="420" r:id="rId31"/>
    <p:sldId id="454" r:id="rId32"/>
    <p:sldId id="494" r:id="rId33"/>
    <p:sldId id="495" r:id="rId34"/>
    <p:sldId id="455" r:id="rId35"/>
    <p:sldId id="458" r:id="rId36"/>
    <p:sldId id="459" r:id="rId37"/>
    <p:sldId id="461" r:id="rId38"/>
    <p:sldId id="466" r:id="rId39"/>
    <p:sldId id="468" r:id="rId40"/>
    <p:sldId id="469" r:id="rId41"/>
    <p:sldId id="472" r:id="rId42"/>
    <p:sldId id="473" r:id="rId43"/>
    <p:sldId id="395" r:id="rId44"/>
    <p:sldId id="415" r:id="rId45"/>
    <p:sldId id="416" r:id="rId46"/>
    <p:sldId id="451" r:id="rId47"/>
    <p:sldId id="452" r:id="rId48"/>
    <p:sldId id="453" r:id="rId49"/>
    <p:sldId id="456" r:id="rId50"/>
    <p:sldId id="457" r:id="rId51"/>
    <p:sldId id="478" r:id="rId52"/>
    <p:sldId id="480" r:id="rId53"/>
    <p:sldId id="479" r:id="rId54"/>
    <p:sldId id="482" r:id="rId55"/>
    <p:sldId id="485" r:id="rId56"/>
    <p:sldId id="484" r:id="rId57"/>
    <p:sldId id="486" r:id="rId58"/>
    <p:sldId id="488" r:id="rId59"/>
    <p:sldId id="489" r:id="rId60"/>
    <p:sldId id="490" r:id="rId61"/>
    <p:sldId id="496" r:id="rId62"/>
    <p:sldId id="407" r:id="rId63"/>
    <p:sldId id="487" r:id="rId64"/>
    <p:sldId id="432" r:id="rId65"/>
    <p:sldId id="450" r:id="rId66"/>
    <p:sldId id="433" r:id="rId67"/>
    <p:sldId id="491" r:id="rId68"/>
    <p:sldId id="434" r:id="rId69"/>
    <p:sldId id="470" r:id="rId70"/>
    <p:sldId id="471" r:id="rId71"/>
    <p:sldId id="492" r:id="rId72"/>
    <p:sldId id="493" r:id="rId73"/>
    <p:sldId id="474" r:id="rId74"/>
    <p:sldId id="475" r:id="rId75"/>
    <p:sldId id="476" r:id="rId76"/>
    <p:sldId id="477" r:id="rId77"/>
    <p:sldId id="38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12/4/2024</a:t>
            </a:fld>
            <a:endParaRPr lang="en-US"/>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12/4/2024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a:p>
        </p:txBody>
      </p:sp>
    </p:spTree>
    <p:extLst>
      <p:ext uri="{BB962C8B-B14F-4D97-AF65-F5344CB8AC3E}">
        <p14:creationId xmlns:p14="http://schemas.microsoft.com/office/powerpoint/2010/main" val="227871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A4FC8-A78D-A7B1-CD6B-A38BCE19D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16DE3-4DD2-645E-962F-6AAB1C5BC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58B57-0C6B-4F90-8FD7-397BD8A458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E04E21-3D01-3818-F2BF-91AA05767A40}"/>
              </a:ext>
            </a:extLst>
          </p:cNvPr>
          <p:cNvSpPr>
            <a:spLocks noGrp="1"/>
          </p:cNvSpPr>
          <p:nvPr>
            <p:ph type="sldNum" sz="quarter" idx="5"/>
          </p:nvPr>
        </p:nvSpPr>
        <p:spPr/>
        <p:txBody>
          <a:bodyPr/>
          <a:lstStyle/>
          <a:p>
            <a:fld id="{4AED498D-6977-40EC-8E5E-7EB644D5E759}" type="slidenum">
              <a:rPr lang="en-US" noProof="0" smtClean="0"/>
              <a:t>22</a:t>
            </a:fld>
            <a:endParaRPr lang="en-US" noProof="0"/>
          </a:p>
        </p:txBody>
      </p:sp>
    </p:spTree>
    <p:extLst>
      <p:ext uri="{BB962C8B-B14F-4D97-AF65-F5344CB8AC3E}">
        <p14:creationId xmlns:p14="http://schemas.microsoft.com/office/powerpoint/2010/main" val="324627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8</a:t>
            </a:fld>
            <a:endParaRPr lang="en-US" noProof="0"/>
          </a:p>
        </p:txBody>
      </p:sp>
    </p:spTree>
    <p:extLst>
      <p:ext uri="{BB962C8B-B14F-4D97-AF65-F5344CB8AC3E}">
        <p14:creationId xmlns:p14="http://schemas.microsoft.com/office/powerpoint/2010/main" val="392218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8BF8-0353-D9A2-52E0-8D85DC3B5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3E16D-1C10-82E7-BD62-F4F20E842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30683-26AD-F08B-DF8D-7E54B04FA0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8D96A3-23C9-5F8D-0431-30D6284C343E}"/>
              </a:ext>
            </a:extLst>
          </p:cNvPr>
          <p:cNvSpPr>
            <a:spLocks noGrp="1"/>
          </p:cNvSpPr>
          <p:nvPr>
            <p:ph type="sldNum" sz="quarter" idx="5"/>
          </p:nvPr>
        </p:nvSpPr>
        <p:spPr/>
        <p:txBody>
          <a:bodyPr/>
          <a:lstStyle/>
          <a:p>
            <a:fld id="{4AED498D-6977-40EC-8E5E-7EB644D5E759}" type="slidenum">
              <a:rPr lang="en-US" noProof="0" smtClean="0"/>
              <a:t>9</a:t>
            </a:fld>
            <a:endParaRPr lang="en-US" noProof="0"/>
          </a:p>
        </p:txBody>
      </p:sp>
    </p:spTree>
    <p:extLst>
      <p:ext uri="{BB962C8B-B14F-4D97-AF65-F5344CB8AC3E}">
        <p14:creationId xmlns:p14="http://schemas.microsoft.com/office/powerpoint/2010/main" val="290909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11</a:t>
            </a:fld>
            <a:endParaRPr lang="en-US" noProof="0"/>
          </a:p>
        </p:txBody>
      </p:sp>
    </p:spTree>
    <p:extLst>
      <p:ext uri="{BB962C8B-B14F-4D97-AF65-F5344CB8AC3E}">
        <p14:creationId xmlns:p14="http://schemas.microsoft.com/office/powerpoint/2010/main" val="46551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9FDF2-0214-DF68-922F-8F932060C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89BF5-D043-979B-463E-C8AD21379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AF89-4F2C-043A-3236-D13ABFC3C3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3EABB-D8A7-03B4-C217-A02441AA0669}"/>
              </a:ext>
            </a:extLst>
          </p:cNvPr>
          <p:cNvSpPr>
            <a:spLocks noGrp="1"/>
          </p:cNvSpPr>
          <p:nvPr>
            <p:ph type="sldNum" sz="quarter" idx="5"/>
          </p:nvPr>
        </p:nvSpPr>
        <p:spPr/>
        <p:txBody>
          <a:bodyPr/>
          <a:lstStyle/>
          <a:p>
            <a:fld id="{4AED498D-6977-40EC-8E5E-7EB644D5E759}" type="slidenum">
              <a:rPr lang="en-US" noProof="0" smtClean="0"/>
              <a:t>12</a:t>
            </a:fld>
            <a:endParaRPr lang="en-US" noProof="0"/>
          </a:p>
        </p:txBody>
      </p:sp>
    </p:spTree>
    <p:extLst>
      <p:ext uri="{BB962C8B-B14F-4D97-AF65-F5344CB8AC3E}">
        <p14:creationId xmlns:p14="http://schemas.microsoft.com/office/powerpoint/2010/main" val="3756432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D53B6-9F3B-4A48-C95C-AA4C39650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9001E-7E16-AA59-96D9-17FEB3F7D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46D6D-51BA-89B4-A38E-2F2C40F2DA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D90B6-35CB-DA80-CA67-EF7CCA1D96D3}"/>
              </a:ext>
            </a:extLst>
          </p:cNvPr>
          <p:cNvSpPr>
            <a:spLocks noGrp="1"/>
          </p:cNvSpPr>
          <p:nvPr>
            <p:ph type="sldNum" sz="quarter" idx="5"/>
          </p:nvPr>
        </p:nvSpPr>
        <p:spPr/>
        <p:txBody>
          <a:bodyPr/>
          <a:lstStyle/>
          <a:p>
            <a:fld id="{4AED498D-6977-40EC-8E5E-7EB644D5E759}" type="slidenum">
              <a:rPr lang="en-US" noProof="0" smtClean="0"/>
              <a:t>13</a:t>
            </a:fld>
            <a:endParaRPr lang="en-US" noProof="0"/>
          </a:p>
        </p:txBody>
      </p:sp>
    </p:spTree>
    <p:extLst>
      <p:ext uri="{BB962C8B-B14F-4D97-AF65-F5344CB8AC3E}">
        <p14:creationId xmlns:p14="http://schemas.microsoft.com/office/powerpoint/2010/main" val="953794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9DF2-9744-35CC-F6FB-00AD8DA2E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8D77-CC6D-4D62-B442-FC11F9D1F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070B8-CE1C-BD7D-8EAF-0E960F3A61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27DD72-FC8B-E8BB-651B-C41B1FBD01B7}"/>
              </a:ext>
            </a:extLst>
          </p:cNvPr>
          <p:cNvSpPr>
            <a:spLocks noGrp="1"/>
          </p:cNvSpPr>
          <p:nvPr>
            <p:ph type="sldNum" sz="quarter" idx="5"/>
          </p:nvPr>
        </p:nvSpPr>
        <p:spPr/>
        <p:txBody>
          <a:bodyPr/>
          <a:lstStyle/>
          <a:p>
            <a:fld id="{4AED498D-6977-40EC-8E5E-7EB644D5E759}" type="slidenum">
              <a:rPr lang="en-US" noProof="0" smtClean="0"/>
              <a:t>14</a:t>
            </a:fld>
            <a:endParaRPr lang="en-US" noProof="0"/>
          </a:p>
        </p:txBody>
      </p:sp>
    </p:spTree>
    <p:extLst>
      <p:ext uri="{BB962C8B-B14F-4D97-AF65-F5344CB8AC3E}">
        <p14:creationId xmlns:p14="http://schemas.microsoft.com/office/powerpoint/2010/main" val="39017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E7614-95CA-2285-2A2E-C49C63822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2D32A-CA95-ABE9-A0F9-C7D1F0E09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02A5C-D7C0-F551-010E-FF4A3D1C91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869697-F51F-8D4D-332D-D5B477C2D75B}"/>
              </a:ext>
            </a:extLst>
          </p:cNvPr>
          <p:cNvSpPr>
            <a:spLocks noGrp="1"/>
          </p:cNvSpPr>
          <p:nvPr>
            <p:ph type="sldNum" sz="quarter" idx="5"/>
          </p:nvPr>
        </p:nvSpPr>
        <p:spPr/>
        <p:txBody>
          <a:bodyPr/>
          <a:lstStyle/>
          <a:p>
            <a:fld id="{4AED498D-6977-40EC-8E5E-7EB644D5E759}" type="slidenum">
              <a:rPr lang="en-US" noProof="0" smtClean="0"/>
              <a:t>15</a:t>
            </a:fld>
            <a:endParaRPr lang="en-US" noProof="0"/>
          </a:p>
        </p:txBody>
      </p:sp>
    </p:spTree>
    <p:extLst>
      <p:ext uri="{BB962C8B-B14F-4D97-AF65-F5344CB8AC3E}">
        <p14:creationId xmlns:p14="http://schemas.microsoft.com/office/powerpoint/2010/main" val="208032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21</a:t>
            </a:fld>
            <a:endParaRPr lang="en-US" noProof="0"/>
          </a:p>
        </p:txBody>
      </p:sp>
    </p:spTree>
    <p:extLst>
      <p:ext uri="{BB962C8B-B14F-4D97-AF65-F5344CB8AC3E}">
        <p14:creationId xmlns:p14="http://schemas.microsoft.com/office/powerpoint/2010/main" val="3336257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2.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1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12.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12.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hyperlink" Target="https://www.kaggle.com/code/syedali110/cicd-2017"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2.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06.jpeg"/><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5573975" y="1849711"/>
            <a:ext cx="6432673" cy="1579289"/>
          </a:xfrm>
        </p:spPr>
        <p:txBody>
          <a:bodyPr>
            <a:noAutofit/>
          </a:bodyPr>
          <a:lstStyle/>
          <a:p>
            <a:pPr algn="ctr"/>
            <a:r>
              <a:rPr lang="en-US" sz="3200" b="1" i="1">
                <a:solidFill>
                  <a:schemeClr val="tx1">
                    <a:lumMod val="95000"/>
                    <a:lumOff val="5000"/>
                  </a:schemeClr>
                </a:solidFill>
                <a:latin typeface="+mj-lt"/>
                <a:cs typeface="+mj-cs"/>
              </a:rPr>
              <a:t>Deep Learning Approaches to </a:t>
            </a:r>
            <a:br>
              <a:rPr lang="en-US" sz="3200" b="1" i="1"/>
            </a:br>
            <a:r>
              <a:rPr lang="en-US" sz="3200" b="1" i="1">
                <a:solidFill>
                  <a:schemeClr val="tx1">
                    <a:lumMod val="95000"/>
                    <a:lumOff val="5000"/>
                  </a:schemeClr>
                </a:solidFill>
                <a:latin typeface="+mj-lt"/>
                <a:cs typeface="+mj-cs"/>
              </a:rPr>
              <a:t>Profiling &amp;</a:t>
            </a:r>
            <a:r>
              <a:rPr lang="en-US" sz="3200" b="1" i="1">
                <a:solidFill>
                  <a:schemeClr val="tx1">
                    <a:lumMod val="95000"/>
                    <a:lumOff val="5000"/>
                  </a:schemeClr>
                </a:solidFill>
              </a:rPr>
              <a:t> </a:t>
            </a:r>
            <a:r>
              <a:rPr lang="en-US" sz="3200" b="1" i="1">
                <a:solidFill>
                  <a:schemeClr val="tx1">
                    <a:lumMod val="95000"/>
                    <a:lumOff val="5000"/>
                  </a:schemeClr>
                </a:solidFill>
                <a:latin typeface="+mj-lt"/>
                <a:cs typeface="+mj-cs"/>
              </a:rPr>
              <a:t>Predicting </a:t>
            </a:r>
            <a:br>
              <a:rPr lang="en-US" sz="3200" b="1" i="1"/>
            </a:br>
            <a:r>
              <a:rPr lang="en-US" sz="3200" b="1" i="1">
                <a:solidFill>
                  <a:schemeClr val="tx1">
                    <a:lumMod val="95000"/>
                    <a:lumOff val="5000"/>
                  </a:schemeClr>
                </a:solidFill>
                <a:latin typeface="+mj-lt"/>
                <a:cs typeface="+mj-cs"/>
              </a:rPr>
              <a:t>Organizational Threats – NEXTGEN SOC</a:t>
            </a:r>
            <a:endParaRPr lang="en-US" sz="3200" b="1">
              <a:solidFill>
                <a:schemeClr val="tx1">
                  <a:lumMod val="95000"/>
                  <a:lumOff val="5000"/>
                </a:schemeClr>
              </a:solidFill>
            </a:endParaRP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5847009" y="4852357"/>
            <a:ext cx="6159639" cy="1808703"/>
          </a:xfrm>
        </p:spPr>
        <p:txBody>
          <a:bodyPr>
            <a:normAutofit/>
          </a:bodyPr>
          <a:lstStyle/>
          <a:p>
            <a:pPr indent="-228600" algn="l">
              <a:lnSpc>
                <a:spcPct val="90000"/>
              </a:lnSpc>
              <a:buFont typeface="Arial" panose="020B0604020202020204" pitchFamily="34" charset="0"/>
              <a:buChar char="•"/>
            </a:pPr>
            <a:r>
              <a:rPr lang="en-US" sz="2000">
                <a:solidFill>
                  <a:schemeClr val="tx1"/>
                </a:solidFill>
              </a:rPr>
              <a:t>IT21298608 – D.H. </a:t>
            </a:r>
            <a:r>
              <a:rPr lang="en-US" sz="2000" err="1">
                <a:solidFill>
                  <a:schemeClr val="tx1"/>
                </a:solidFill>
              </a:rPr>
              <a:t>SenevirathnA</a:t>
            </a:r>
            <a:r>
              <a:rPr lang="en-US" sz="2000">
                <a:solidFill>
                  <a:schemeClr val="tx1"/>
                </a:solidFill>
              </a:rPr>
              <a:t> (L)</a:t>
            </a:r>
          </a:p>
          <a:p>
            <a:pPr indent="-228600" algn="l">
              <a:lnSpc>
                <a:spcPct val="90000"/>
              </a:lnSpc>
              <a:buFont typeface="Arial" panose="020B0604020202020204" pitchFamily="34" charset="0"/>
              <a:buChar char="•"/>
            </a:pPr>
            <a:r>
              <a:rPr lang="en-US" sz="2000">
                <a:solidFill>
                  <a:schemeClr val="tx1"/>
                </a:solidFill>
              </a:rPr>
              <a:t>IT21380396 – M.F.F. Ashra</a:t>
            </a:r>
          </a:p>
          <a:p>
            <a:pPr indent="-228600" algn="l">
              <a:lnSpc>
                <a:spcPct val="90000"/>
              </a:lnSpc>
              <a:buFont typeface="Arial" panose="020B0604020202020204" pitchFamily="34" charset="0"/>
              <a:buChar char="•"/>
            </a:pPr>
            <a:r>
              <a:rPr lang="en-US" sz="2000">
                <a:solidFill>
                  <a:schemeClr val="tx1"/>
                </a:solidFill>
              </a:rPr>
              <a:t>IT21058196 – K.P.A.T. </a:t>
            </a:r>
            <a:r>
              <a:rPr lang="en-US" sz="2000" err="1">
                <a:solidFill>
                  <a:schemeClr val="tx1"/>
                </a:solidFill>
              </a:rPr>
              <a:t>Gunawardhana</a:t>
            </a:r>
            <a:endParaRPr lang="en-US" sz="2000">
              <a:solidFill>
                <a:schemeClr val="tx1"/>
              </a:solidFill>
            </a:endParaRPr>
          </a:p>
          <a:p>
            <a:pPr indent="-228600" algn="l">
              <a:lnSpc>
                <a:spcPct val="90000"/>
              </a:lnSpc>
              <a:buFont typeface="Arial" panose="020B0604020202020204" pitchFamily="34" charset="0"/>
              <a:buChar char="•"/>
            </a:pPr>
            <a:r>
              <a:rPr lang="en-US" sz="2000">
                <a:solidFill>
                  <a:schemeClr val="tx1"/>
                </a:solidFill>
              </a:rPr>
              <a:t>IT21226496 – W.M.M. Gunasekara</a:t>
            </a:r>
          </a:p>
          <a:p>
            <a:endParaRPr lang="en-US"/>
          </a:p>
        </p:txBody>
      </p:sp>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6271070" y="3808461"/>
            <a:ext cx="4179264" cy="522514"/>
          </a:xfrm>
        </p:spPr>
        <p:txBody>
          <a:bodyPr vert="horz" lIns="91440" tIns="45720" rIns="91440" bIns="45720" rtlCol="0" anchor="t">
            <a:noAutofit/>
          </a:bodyPr>
          <a:lstStyle/>
          <a:p>
            <a:r>
              <a:rPr lang="en-US" sz="2800">
                <a:solidFill>
                  <a:srgbClr val="FF0000"/>
                </a:solidFill>
              </a:rPr>
              <a:t>Project ID - 24-25J-075</a:t>
            </a:r>
          </a:p>
          <a:p>
            <a:endParaRPr lang="en-US" sz="2800"/>
          </a:p>
        </p:txBody>
      </p:sp>
      <p:sp>
        <p:nvSpPr>
          <p:cNvPr id="6" name="AutoShape 6" descr="How Security Operations Center (SOC) Can Help Your Business | Wattlecorp  Cybersecurity Labs">
            <a:extLst>
              <a:ext uri="{FF2B5EF4-FFF2-40B4-BE49-F238E27FC236}">
                <a16:creationId xmlns:a16="http://schemas.microsoft.com/office/drawing/2014/main" id="{C66E109B-0E6D-0A70-CE8D-320354D90B32}"/>
              </a:ext>
            </a:extLst>
          </p:cNvPr>
          <p:cNvSpPr>
            <a:spLocks noChangeAspect="1" noChangeArrowheads="1"/>
          </p:cNvSpPr>
          <p:nvPr/>
        </p:nvSpPr>
        <p:spPr bwMode="auto">
          <a:xfrm>
            <a:off x="2920365" y="26536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Placeholder 13" descr="A group of people sitting at tables with computers&#10;&#10;Description automatically generated">
            <a:extLst>
              <a:ext uri="{FF2B5EF4-FFF2-40B4-BE49-F238E27FC236}">
                <a16:creationId xmlns:a16="http://schemas.microsoft.com/office/drawing/2014/main" id="{68AFFDAF-DF13-2B69-8091-0CC9E61E14C2}"/>
              </a:ext>
            </a:extLst>
          </p:cNvPr>
          <p:cNvPicPr>
            <a:picLocks noGrp="1" noChangeAspect="1"/>
          </p:cNvPicPr>
          <p:nvPr>
            <p:ph type="pic" sz="quarter" idx="11"/>
          </p:nvPr>
        </p:nvPicPr>
        <p:blipFill>
          <a:blip r:embed="rId3"/>
          <a:srcRect l="7439" r="7439"/>
          <a:stretch>
            <a:fillRect/>
          </a:stretch>
        </p:blipFill>
        <p:spPr>
          <a:xfrm>
            <a:off x="-332848" y="-4275"/>
            <a:ext cx="5840730" cy="6862275"/>
          </a:xfrm>
        </p:spPr>
      </p:pic>
      <p:sp>
        <p:nvSpPr>
          <p:cNvPr id="3" name="Freeform: Shape 2">
            <a:extLst>
              <a:ext uri="{FF2B5EF4-FFF2-40B4-BE49-F238E27FC236}">
                <a16:creationId xmlns:a16="http://schemas.microsoft.com/office/drawing/2014/main" id="{F3725E9E-2612-8779-D799-7AC01106CAD4}"/>
              </a:ext>
              <a:ext uri="{C183D7F6-B498-43B3-948B-1728B52AA6E4}">
                <adec:decorative xmlns:adec="http://schemas.microsoft.com/office/drawing/2017/decorative" val="1"/>
              </a:ext>
            </a:extLst>
          </p:cNvPr>
          <p:cNvSpPr/>
          <p:nvPr/>
        </p:nvSpPr>
        <p:spPr>
          <a:xfrm>
            <a:off x="3045500" y="-3219"/>
            <a:ext cx="2531673" cy="6863765"/>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spTree>
    <p:extLst>
      <p:ext uri="{BB962C8B-B14F-4D97-AF65-F5344CB8AC3E}">
        <p14:creationId xmlns:p14="http://schemas.microsoft.com/office/powerpoint/2010/main" val="350397984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B71B6-7019-F050-642E-3E66768FCF0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D61E5E2-ABFC-2617-D63E-390B31A8B411}"/>
              </a:ext>
            </a:extLst>
          </p:cNvPr>
          <p:cNvSpPr>
            <a:spLocks noGrp="1"/>
          </p:cNvSpPr>
          <p:nvPr>
            <p:ph type="ctrTitle"/>
          </p:nvPr>
        </p:nvSpPr>
        <p:spPr>
          <a:xfrm>
            <a:off x="525946" y="225188"/>
            <a:ext cx="6732237" cy="1524000"/>
          </a:xfrm>
        </p:spPr>
        <p:txBody>
          <a:bodyPr>
            <a:normAutofit/>
          </a:bodyPr>
          <a:lstStyle/>
          <a:p>
            <a:r>
              <a:rPr lang="en-US" sz="3200" b="1">
                <a:latin typeface="+mn-lt"/>
                <a:cs typeface="Times New Roman" panose="02020603050405020304" pitchFamily="18" charset="0"/>
              </a:rPr>
              <a:t>Content Of Dataset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88F0B1B-E940-64D7-367C-75668EAE65B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B6549A1A-5EBC-17F5-8C66-929927819CC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C3B4CB1-56C5-0A86-0EC5-C11CE03AC55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4D20025-A025-F52F-D0BA-FE9F8CDE68F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a:t>
            </a:fld>
            <a:endParaRPr lang="en-US"/>
          </a:p>
        </p:txBody>
      </p:sp>
      <p:grpSp>
        <p:nvGrpSpPr>
          <p:cNvPr id="10" name="Group 9">
            <a:extLst>
              <a:ext uri="{FF2B5EF4-FFF2-40B4-BE49-F238E27FC236}">
                <a16:creationId xmlns:a16="http://schemas.microsoft.com/office/drawing/2014/main" id="{02C022CF-D7B6-CEB9-AACD-BA7A8DEA195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1BB3801-6ECF-A4A6-888C-89083414E9E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4FF22A3A-5A6B-20AD-3DBA-1530CAE0920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D2922B4D-72CF-149E-915B-34679CB9848C}"/>
              </a:ext>
            </a:extLst>
          </p:cNvPr>
          <p:cNvSpPr txBox="1"/>
          <p:nvPr/>
        </p:nvSpPr>
        <p:spPr>
          <a:xfrm>
            <a:off x="313856" y="1343216"/>
            <a:ext cx="3193273"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Headers of CSV files</a:t>
            </a:r>
          </a:p>
        </p:txBody>
      </p:sp>
      <p:pic>
        <p:nvPicPr>
          <p:cNvPr id="4" name="Picture 3">
            <a:extLst>
              <a:ext uri="{FF2B5EF4-FFF2-40B4-BE49-F238E27FC236}">
                <a16:creationId xmlns:a16="http://schemas.microsoft.com/office/drawing/2014/main" id="{FCAAF183-D646-21EE-6DCF-B348B9DA61F5}"/>
              </a:ext>
            </a:extLst>
          </p:cNvPr>
          <p:cNvPicPr>
            <a:picLocks noChangeAspect="1"/>
          </p:cNvPicPr>
          <p:nvPr/>
        </p:nvPicPr>
        <p:blipFill>
          <a:blip r:embed="rId5"/>
          <a:stretch>
            <a:fillRect/>
          </a:stretch>
        </p:blipFill>
        <p:spPr>
          <a:xfrm>
            <a:off x="623569" y="1763240"/>
            <a:ext cx="5179207" cy="4370708"/>
          </a:xfrm>
          <a:prstGeom prst="rect">
            <a:avLst/>
          </a:prstGeom>
        </p:spPr>
      </p:pic>
      <p:sp>
        <p:nvSpPr>
          <p:cNvPr id="5" name="TextBox 4">
            <a:extLst>
              <a:ext uri="{FF2B5EF4-FFF2-40B4-BE49-F238E27FC236}">
                <a16:creationId xmlns:a16="http://schemas.microsoft.com/office/drawing/2014/main" id="{D55F5E5F-AABD-451A-D98A-2E197E483989}"/>
              </a:ext>
            </a:extLst>
          </p:cNvPr>
          <p:cNvSpPr txBox="1"/>
          <p:nvPr/>
        </p:nvSpPr>
        <p:spPr>
          <a:xfrm>
            <a:off x="6872799" y="1178666"/>
            <a:ext cx="3333333" cy="377058"/>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Rows of Data frame</a:t>
            </a:r>
          </a:p>
        </p:txBody>
      </p:sp>
      <p:pic>
        <p:nvPicPr>
          <p:cNvPr id="11" name="Picture 10">
            <a:extLst>
              <a:ext uri="{FF2B5EF4-FFF2-40B4-BE49-F238E27FC236}">
                <a16:creationId xmlns:a16="http://schemas.microsoft.com/office/drawing/2014/main" id="{76C69ADC-4982-60AA-EA38-F43E8BD13368}"/>
              </a:ext>
            </a:extLst>
          </p:cNvPr>
          <p:cNvPicPr>
            <a:picLocks noChangeAspect="1"/>
          </p:cNvPicPr>
          <p:nvPr/>
        </p:nvPicPr>
        <p:blipFill>
          <a:blip r:embed="rId6"/>
          <a:stretch>
            <a:fillRect/>
          </a:stretch>
        </p:blipFill>
        <p:spPr>
          <a:xfrm>
            <a:off x="6389225" y="1712549"/>
            <a:ext cx="4997232" cy="4421400"/>
          </a:xfrm>
          <a:prstGeom prst="rect">
            <a:avLst/>
          </a:prstGeom>
        </p:spPr>
      </p:pic>
      <p:sp>
        <p:nvSpPr>
          <p:cNvPr id="3" name="Rectangle 2">
            <a:extLst>
              <a:ext uri="{FF2B5EF4-FFF2-40B4-BE49-F238E27FC236}">
                <a16:creationId xmlns:a16="http://schemas.microsoft.com/office/drawing/2014/main" id="{5FE55548-62F4-DC22-AE26-D2FA6DD2FA0E}"/>
              </a:ext>
            </a:extLst>
          </p:cNvPr>
          <p:cNvSpPr/>
          <p:nvPr/>
        </p:nvSpPr>
        <p:spPr>
          <a:xfrm>
            <a:off x="4058113" y="655917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60516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5232D-99B1-493F-144F-759FC4A01EC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811E3B-3C98-D95F-31D4-76EE770F2A12}"/>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E516CB2D-A8A3-6C34-9868-3C43627C48B5}"/>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FC18CC-0F2A-1F41-61BE-B29CE2F0ED6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59CC9B6-A0E6-EBD0-2387-982FEDEB606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A83D6FE-068E-EE2E-85A4-762EABB8DE9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a:p>
        </p:txBody>
      </p:sp>
      <p:grpSp>
        <p:nvGrpSpPr>
          <p:cNvPr id="10" name="Group 9">
            <a:extLst>
              <a:ext uri="{FF2B5EF4-FFF2-40B4-BE49-F238E27FC236}">
                <a16:creationId xmlns:a16="http://schemas.microsoft.com/office/drawing/2014/main" id="{AFCFAE2E-F551-183D-56DC-185ABEFBC75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7D0C32-D6D8-655A-234B-59FE115B8C2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34CC2AE-37A5-849B-5FC6-DFB433A531E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4" name="Picture 3">
            <a:extLst>
              <a:ext uri="{FF2B5EF4-FFF2-40B4-BE49-F238E27FC236}">
                <a16:creationId xmlns:a16="http://schemas.microsoft.com/office/drawing/2014/main" id="{45AFC90D-53C0-7EEC-0E93-7188594146CA}"/>
              </a:ext>
            </a:extLst>
          </p:cNvPr>
          <p:cNvPicPr>
            <a:picLocks noChangeAspect="1"/>
          </p:cNvPicPr>
          <p:nvPr/>
        </p:nvPicPr>
        <p:blipFill>
          <a:blip r:embed="rId6"/>
          <a:srcRect r="10274"/>
          <a:stretch/>
        </p:blipFill>
        <p:spPr>
          <a:xfrm>
            <a:off x="401665" y="2459365"/>
            <a:ext cx="6433756" cy="1771930"/>
          </a:xfrm>
          <a:prstGeom prst="rect">
            <a:avLst/>
          </a:prstGeom>
        </p:spPr>
      </p:pic>
      <p:sp>
        <p:nvSpPr>
          <p:cNvPr id="5" name="TextBox 4">
            <a:extLst>
              <a:ext uri="{FF2B5EF4-FFF2-40B4-BE49-F238E27FC236}">
                <a16:creationId xmlns:a16="http://schemas.microsoft.com/office/drawing/2014/main" id="{4110E6CD-224A-D959-CE42-F62021D54106}"/>
              </a:ext>
            </a:extLst>
          </p:cNvPr>
          <p:cNvSpPr txBox="1"/>
          <p:nvPr/>
        </p:nvSpPr>
        <p:spPr>
          <a:xfrm>
            <a:off x="325223" y="1749187"/>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Correlation matrix for psychometric traits</a:t>
            </a:r>
          </a:p>
        </p:txBody>
      </p:sp>
      <p:pic>
        <p:nvPicPr>
          <p:cNvPr id="11" name="Picture 10">
            <a:extLst>
              <a:ext uri="{FF2B5EF4-FFF2-40B4-BE49-F238E27FC236}">
                <a16:creationId xmlns:a16="http://schemas.microsoft.com/office/drawing/2014/main" id="{88105BEE-3E6B-020B-AD45-2694A04B78AE}"/>
              </a:ext>
            </a:extLst>
          </p:cNvPr>
          <p:cNvPicPr>
            <a:picLocks noChangeAspect="1"/>
          </p:cNvPicPr>
          <p:nvPr/>
        </p:nvPicPr>
        <p:blipFill>
          <a:blip r:embed="rId7"/>
          <a:srcRect l="614" t="-692" b="1"/>
          <a:stretch/>
        </p:blipFill>
        <p:spPr>
          <a:xfrm>
            <a:off x="6980903" y="1882025"/>
            <a:ext cx="4885874" cy="4093328"/>
          </a:xfrm>
          <a:prstGeom prst="rect">
            <a:avLst/>
          </a:prstGeom>
        </p:spPr>
      </p:pic>
      <p:sp>
        <p:nvSpPr>
          <p:cNvPr id="2" name="Rectangle 1">
            <a:extLst>
              <a:ext uri="{FF2B5EF4-FFF2-40B4-BE49-F238E27FC236}">
                <a16:creationId xmlns:a16="http://schemas.microsoft.com/office/drawing/2014/main" id="{E7B83900-8A62-D21C-5A4E-6E4DC17100D4}"/>
              </a:ext>
            </a:extLst>
          </p:cNvPr>
          <p:cNvSpPr/>
          <p:nvPr/>
        </p:nvSpPr>
        <p:spPr>
          <a:xfrm>
            <a:off x="3850000" y="65136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24781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FCAA9-4927-8882-2F6F-0A8735C0C51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ADCBC0EF-1755-4A47-894D-3AD6A88ADE78}"/>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F06265C5-6B42-F199-C252-2566419AE379}"/>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FC036383-4D75-2352-AE87-4A0670C6D0B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E841CA5-E059-EFF6-B3DA-6AC627CE937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6838264-C00A-1AAC-2F3A-6D8AA2B3FF4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a:t>
            </a:fld>
            <a:endParaRPr lang="en-US"/>
          </a:p>
        </p:txBody>
      </p:sp>
      <p:grpSp>
        <p:nvGrpSpPr>
          <p:cNvPr id="10" name="Group 9">
            <a:extLst>
              <a:ext uri="{FF2B5EF4-FFF2-40B4-BE49-F238E27FC236}">
                <a16:creationId xmlns:a16="http://schemas.microsoft.com/office/drawing/2014/main" id="{9422B4FB-B980-8A94-FB74-CAF21A83361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BAFBB041-A01C-95DD-14D9-05D2C083AA9E}"/>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81D6A71-0DFD-05E2-DAD9-02932DCAD058}"/>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5" name="TextBox 4">
            <a:extLst>
              <a:ext uri="{FF2B5EF4-FFF2-40B4-BE49-F238E27FC236}">
                <a16:creationId xmlns:a16="http://schemas.microsoft.com/office/drawing/2014/main" id="{08E27ECE-2DE1-3BF6-C3F0-10E11A86DDC1}"/>
              </a:ext>
            </a:extLst>
          </p:cNvPr>
          <p:cNvSpPr txBox="1"/>
          <p:nvPr/>
        </p:nvSpPr>
        <p:spPr>
          <a:xfrm>
            <a:off x="584572" y="1725485"/>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Logon/Logoff patterns over time</a:t>
            </a:r>
          </a:p>
        </p:txBody>
      </p:sp>
      <p:pic>
        <p:nvPicPr>
          <p:cNvPr id="7" name="Picture 6">
            <a:extLst>
              <a:ext uri="{FF2B5EF4-FFF2-40B4-BE49-F238E27FC236}">
                <a16:creationId xmlns:a16="http://schemas.microsoft.com/office/drawing/2014/main" id="{F788FB22-77C8-03DC-15D4-20C3B3871272}"/>
              </a:ext>
            </a:extLst>
          </p:cNvPr>
          <p:cNvPicPr>
            <a:picLocks noChangeAspect="1"/>
          </p:cNvPicPr>
          <p:nvPr/>
        </p:nvPicPr>
        <p:blipFill>
          <a:blip r:embed="rId6"/>
          <a:stretch>
            <a:fillRect/>
          </a:stretch>
        </p:blipFill>
        <p:spPr>
          <a:xfrm>
            <a:off x="170832" y="2092966"/>
            <a:ext cx="6759526" cy="1928027"/>
          </a:xfrm>
          <a:prstGeom prst="rect">
            <a:avLst/>
          </a:prstGeom>
        </p:spPr>
      </p:pic>
      <p:pic>
        <p:nvPicPr>
          <p:cNvPr id="15" name="Picture 14">
            <a:extLst>
              <a:ext uri="{FF2B5EF4-FFF2-40B4-BE49-F238E27FC236}">
                <a16:creationId xmlns:a16="http://schemas.microsoft.com/office/drawing/2014/main" id="{3E415C1A-30CC-5118-C3FB-DF3AA01E2036}"/>
              </a:ext>
            </a:extLst>
          </p:cNvPr>
          <p:cNvPicPr>
            <a:picLocks noChangeAspect="1"/>
          </p:cNvPicPr>
          <p:nvPr/>
        </p:nvPicPr>
        <p:blipFill>
          <a:blip r:embed="rId7"/>
          <a:srcRect t="2619"/>
          <a:stretch/>
        </p:blipFill>
        <p:spPr>
          <a:xfrm>
            <a:off x="6096000" y="2777924"/>
            <a:ext cx="5840738" cy="3593115"/>
          </a:xfrm>
          <a:prstGeom prst="rect">
            <a:avLst/>
          </a:prstGeom>
        </p:spPr>
      </p:pic>
      <p:sp>
        <p:nvSpPr>
          <p:cNvPr id="2" name="Rectangle 1">
            <a:extLst>
              <a:ext uri="{FF2B5EF4-FFF2-40B4-BE49-F238E27FC236}">
                <a16:creationId xmlns:a16="http://schemas.microsoft.com/office/drawing/2014/main" id="{F7ED6F4C-22C5-528F-7298-2BB8A48343F5}"/>
              </a:ext>
            </a:extLst>
          </p:cNvPr>
          <p:cNvSpPr/>
          <p:nvPr/>
        </p:nvSpPr>
        <p:spPr>
          <a:xfrm>
            <a:off x="3977840" y="657243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43854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B2A4-8BA8-906C-E36B-F59D21567C0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F298215-0FAD-34BF-00F5-493A4F6C8547}"/>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2B7DD6DA-4FDF-9037-B756-90A3E7390311}"/>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F446C7E-83EB-2504-E979-18FF16ED6CA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D26A9A99-2D9F-945B-3BA4-CCCDDFCFE0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7743AD4-ABC3-F018-D82E-496EAAC1B08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a:t>
            </a:fld>
            <a:endParaRPr lang="en-US"/>
          </a:p>
        </p:txBody>
      </p:sp>
      <p:grpSp>
        <p:nvGrpSpPr>
          <p:cNvPr id="10" name="Group 9">
            <a:extLst>
              <a:ext uri="{FF2B5EF4-FFF2-40B4-BE49-F238E27FC236}">
                <a16:creationId xmlns:a16="http://schemas.microsoft.com/office/drawing/2014/main" id="{317128C8-6F4C-B482-FC0D-77EF864DCEA8}"/>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E30E034C-AEBA-6861-2262-775B9612EC4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337567-B546-2D7F-A582-73C04D56B9E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5" name="TextBox 4">
            <a:extLst>
              <a:ext uri="{FF2B5EF4-FFF2-40B4-BE49-F238E27FC236}">
                <a16:creationId xmlns:a16="http://schemas.microsoft.com/office/drawing/2014/main" id="{AD9551E0-EF9B-DEC4-873C-FCB6AA81C3D6}"/>
              </a:ext>
            </a:extLst>
          </p:cNvPr>
          <p:cNvSpPr txBox="1"/>
          <p:nvPr/>
        </p:nvSpPr>
        <p:spPr>
          <a:xfrm>
            <a:off x="325223" y="1624499"/>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Device activity frequencies per user</a:t>
            </a:r>
          </a:p>
        </p:txBody>
      </p:sp>
      <p:pic>
        <p:nvPicPr>
          <p:cNvPr id="3" name="Picture 2">
            <a:extLst>
              <a:ext uri="{FF2B5EF4-FFF2-40B4-BE49-F238E27FC236}">
                <a16:creationId xmlns:a16="http://schemas.microsoft.com/office/drawing/2014/main" id="{8B769D46-5EA6-8A27-1DE1-191846A111C5}"/>
              </a:ext>
            </a:extLst>
          </p:cNvPr>
          <p:cNvPicPr>
            <a:picLocks noChangeAspect="1"/>
          </p:cNvPicPr>
          <p:nvPr/>
        </p:nvPicPr>
        <p:blipFill>
          <a:blip r:embed="rId6"/>
          <a:stretch>
            <a:fillRect/>
          </a:stretch>
        </p:blipFill>
        <p:spPr>
          <a:xfrm>
            <a:off x="325223" y="2186212"/>
            <a:ext cx="5875529" cy="1874682"/>
          </a:xfrm>
          <a:prstGeom prst="rect">
            <a:avLst/>
          </a:prstGeom>
        </p:spPr>
      </p:pic>
      <p:pic>
        <p:nvPicPr>
          <p:cNvPr id="14" name="Picture 13">
            <a:extLst>
              <a:ext uri="{FF2B5EF4-FFF2-40B4-BE49-F238E27FC236}">
                <a16:creationId xmlns:a16="http://schemas.microsoft.com/office/drawing/2014/main" id="{C6A871EE-817E-579C-60C7-A15943DDEB3C}"/>
              </a:ext>
            </a:extLst>
          </p:cNvPr>
          <p:cNvPicPr>
            <a:picLocks noChangeAspect="1"/>
          </p:cNvPicPr>
          <p:nvPr/>
        </p:nvPicPr>
        <p:blipFill>
          <a:blip r:embed="rId7"/>
          <a:stretch>
            <a:fillRect/>
          </a:stretch>
        </p:blipFill>
        <p:spPr>
          <a:xfrm>
            <a:off x="6096000" y="1940740"/>
            <a:ext cx="6035646" cy="4023764"/>
          </a:xfrm>
          <a:prstGeom prst="rect">
            <a:avLst/>
          </a:prstGeom>
        </p:spPr>
      </p:pic>
      <p:sp>
        <p:nvSpPr>
          <p:cNvPr id="2" name="Rectangle 1">
            <a:extLst>
              <a:ext uri="{FF2B5EF4-FFF2-40B4-BE49-F238E27FC236}">
                <a16:creationId xmlns:a16="http://schemas.microsoft.com/office/drawing/2014/main" id="{21FFA8B8-B08E-1458-E243-10F3AA3221BA}"/>
              </a:ext>
            </a:extLst>
          </p:cNvPr>
          <p:cNvSpPr/>
          <p:nvPr/>
        </p:nvSpPr>
        <p:spPr>
          <a:xfrm>
            <a:off x="4146603" y="65190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233348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FEE14-2AFB-8C6C-3367-B461D70F9CF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CDC8734-CC53-23CF-6727-5BBC0099A094}"/>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BA0A8929-C88E-A3EC-6182-ACCD6FE64093}"/>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A3973A5C-CE34-BD8E-9748-0BD122E3FC6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34A28A4E-5D8C-2776-A37D-F120012AF67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6F220C4-F1C8-6994-5445-98DE7FEE1EF9}"/>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14</a:t>
            </a:fld>
            <a:endParaRPr lang="en-US"/>
          </a:p>
        </p:txBody>
      </p:sp>
      <p:grpSp>
        <p:nvGrpSpPr>
          <p:cNvPr id="10" name="Group 9">
            <a:extLst>
              <a:ext uri="{FF2B5EF4-FFF2-40B4-BE49-F238E27FC236}">
                <a16:creationId xmlns:a16="http://schemas.microsoft.com/office/drawing/2014/main" id="{EA35B43F-BF79-401C-4D78-8709EEFC34B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5DB7B47B-9BF2-0087-4DCA-757D2346BF3E}"/>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1DF189BA-C9C5-09DE-0DE8-4CA958292D7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5" name="TextBox 4">
            <a:extLst>
              <a:ext uri="{FF2B5EF4-FFF2-40B4-BE49-F238E27FC236}">
                <a16:creationId xmlns:a16="http://schemas.microsoft.com/office/drawing/2014/main" id="{3A3BAAAA-83E5-227C-86B4-476B85D34CC4}"/>
              </a:ext>
            </a:extLst>
          </p:cNvPr>
          <p:cNvSpPr txBox="1"/>
          <p:nvPr/>
        </p:nvSpPr>
        <p:spPr>
          <a:xfrm>
            <a:off x="325223" y="1624499"/>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Late night Logon Activity</a:t>
            </a:r>
          </a:p>
        </p:txBody>
      </p:sp>
      <p:pic>
        <p:nvPicPr>
          <p:cNvPr id="7" name="Picture 6">
            <a:extLst>
              <a:ext uri="{FF2B5EF4-FFF2-40B4-BE49-F238E27FC236}">
                <a16:creationId xmlns:a16="http://schemas.microsoft.com/office/drawing/2014/main" id="{69B14DB5-0AAE-26FD-E3F4-A20CEE88A818}"/>
              </a:ext>
            </a:extLst>
          </p:cNvPr>
          <p:cNvPicPr>
            <a:picLocks noChangeAspect="1"/>
          </p:cNvPicPr>
          <p:nvPr/>
        </p:nvPicPr>
        <p:blipFill>
          <a:blip r:embed="rId6"/>
          <a:stretch>
            <a:fillRect/>
          </a:stretch>
        </p:blipFill>
        <p:spPr>
          <a:xfrm>
            <a:off x="342882" y="2044667"/>
            <a:ext cx="7925487" cy="1882303"/>
          </a:xfrm>
          <a:prstGeom prst="rect">
            <a:avLst/>
          </a:prstGeom>
        </p:spPr>
      </p:pic>
      <p:pic>
        <p:nvPicPr>
          <p:cNvPr id="15" name="Picture 14">
            <a:extLst>
              <a:ext uri="{FF2B5EF4-FFF2-40B4-BE49-F238E27FC236}">
                <a16:creationId xmlns:a16="http://schemas.microsoft.com/office/drawing/2014/main" id="{85A4FAAA-FECC-7433-3530-9745C698ECA6}"/>
              </a:ext>
            </a:extLst>
          </p:cNvPr>
          <p:cNvPicPr>
            <a:picLocks noChangeAspect="1"/>
          </p:cNvPicPr>
          <p:nvPr/>
        </p:nvPicPr>
        <p:blipFill>
          <a:blip r:embed="rId7"/>
          <a:srcRect t="605"/>
          <a:stretch/>
        </p:blipFill>
        <p:spPr>
          <a:xfrm>
            <a:off x="5397115" y="3201521"/>
            <a:ext cx="5397090" cy="3533044"/>
          </a:xfrm>
          <a:prstGeom prst="rect">
            <a:avLst/>
          </a:prstGeom>
        </p:spPr>
      </p:pic>
      <p:sp>
        <p:nvSpPr>
          <p:cNvPr id="2" name="Rectangle 1">
            <a:extLst>
              <a:ext uri="{FF2B5EF4-FFF2-40B4-BE49-F238E27FC236}">
                <a16:creationId xmlns:a16="http://schemas.microsoft.com/office/drawing/2014/main" id="{0C0D73AE-7725-D96E-8166-06D769620910}"/>
              </a:ext>
            </a:extLst>
          </p:cNvPr>
          <p:cNvSpPr/>
          <p:nvPr/>
        </p:nvSpPr>
        <p:spPr>
          <a:xfrm>
            <a:off x="4003499" y="65221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107357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3991-8715-FB3E-9916-3D2D9FA9445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CACEFBB-63A0-6792-FE4C-E77E75331D66}"/>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F230F2F0-C17D-FADB-D620-801E1C199775}"/>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9F462B91-2774-8D14-0522-ED1EC5EA5443}"/>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758B8750-2AA9-E801-D6A0-BE76C861076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4AFC3C2-6973-2B2D-DD9C-202F1F13776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15</a:t>
            </a:fld>
            <a:endParaRPr lang="en-US"/>
          </a:p>
        </p:txBody>
      </p:sp>
      <p:grpSp>
        <p:nvGrpSpPr>
          <p:cNvPr id="10" name="Group 9">
            <a:extLst>
              <a:ext uri="{FF2B5EF4-FFF2-40B4-BE49-F238E27FC236}">
                <a16:creationId xmlns:a16="http://schemas.microsoft.com/office/drawing/2014/main" id="{3F5AEA5C-4D85-A0B6-6AA8-975BDC82BCF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C860BEF-61D2-B22B-919D-46D11BDCC2DF}"/>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7E551AD1-6411-1815-F337-BFDB10556B0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5" name="TextBox 4">
            <a:extLst>
              <a:ext uri="{FF2B5EF4-FFF2-40B4-BE49-F238E27FC236}">
                <a16:creationId xmlns:a16="http://schemas.microsoft.com/office/drawing/2014/main" id="{87BED4FC-7E75-EA91-15A7-8244D9F22AC1}"/>
              </a:ext>
            </a:extLst>
          </p:cNvPr>
          <p:cNvSpPr txBox="1"/>
          <p:nvPr/>
        </p:nvSpPr>
        <p:spPr>
          <a:xfrm>
            <a:off x="325223" y="1624499"/>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High Frequency Device Usage</a:t>
            </a:r>
          </a:p>
        </p:txBody>
      </p:sp>
      <p:pic>
        <p:nvPicPr>
          <p:cNvPr id="11" name="Picture 10">
            <a:extLst>
              <a:ext uri="{FF2B5EF4-FFF2-40B4-BE49-F238E27FC236}">
                <a16:creationId xmlns:a16="http://schemas.microsoft.com/office/drawing/2014/main" id="{5D502FE6-D58E-46C4-58E8-6C9FD6DFF974}"/>
              </a:ext>
            </a:extLst>
          </p:cNvPr>
          <p:cNvPicPr>
            <a:picLocks noChangeAspect="1"/>
          </p:cNvPicPr>
          <p:nvPr/>
        </p:nvPicPr>
        <p:blipFill>
          <a:blip r:embed="rId6"/>
          <a:stretch>
            <a:fillRect/>
          </a:stretch>
        </p:blipFill>
        <p:spPr>
          <a:xfrm>
            <a:off x="408220" y="2133440"/>
            <a:ext cx="8131245" cy="1531753"/>
          </a:xfrm>
          <a:prstGeom prst="rect">
            <a:avLst/>
          </a:prstGeom>
        </p:spPr>
      </p:pic>
      <p:pic>
        <p:nvPicPr>
          <p:cNvPr id="16" name="Picture 15">
            <a:extLst>
              <a:ext uri="{FF2B5EF4-FFF2-40B4-BE49-F238E27FC236}">
                <a16:creationId xmlns:a16="http://schemas.microsoft.com/office/drawing/2014/main" id="{73B2F94A-14EC-C7EE-3403-40CAE5E5C644}"/>
              </a:ext>
            </a:extLst>
          </p:cNvPr>
          <p:cNvPicPr>
            <a:picLocks noChangeAspect="1"/>
          </p:cNvPicPr>
          <p:nvPr/>
        </p:nvPicPr>
        <p:blipFill>
          <a:blip r:embed="rId7"/>
          <a:stretch>
            <a:fillRect/>
          </a:stretch>
        </p:blipFill>
        <p:spPr>
          <a:xfrm>
            <a:off x="4285117" y="3065084"/>
            <a:ext cx="6201546" cy="3684241"/>
          </a:xfrm>
          <a:prstGeom prst="rect">
            <a:avLst/>
          </a:prstGeom>
        </p:spPr>
      </p:pic>
      <p:sp>
        <p:nvSpPr>
          <p:cNvPr id="2" name="Rectangle 1">
            <a:extLst>
              <a:ext uri="{FF2B5EF4-FFF2-40B4-BE49-F238E27FC236}">
                <a16:creationId xmlns:a16="http://schemas.microsoft.com/office/drawing/2014/main" id="{4B3F9DE5-2B90-1629-CCFF-CAAF99316515}"/>
              </a:ext>
            </a:extLst>
          </p:cNvPr>
          <p:cNvSpPr/>
          <p:nvPr/>
        </p:nvSpPr>
        <p:spPr>
          <a:xfrm>
            <a:off x="4176099" y="663339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17226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8B1E7-DF6A-4353-FF2C-7460C17ADDD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C5A4B18-F206-6ABE-4DB1-835F0B7A2BA2}"/>
              </a:ext>
            </a:extLst>
          </p:cNvPr>
          <p:cNvSpPr>
            <a:spLocks noGrp="1"/>
          </p:cNvSpPr>
          <p:nvPr>
            <p:ph type="ctrTitle"/>
          </p:nvPr>
        </p:nvSpPr>
        <p:spPr>
          <a:xfrm>
            <a:off x="613813" y="544010"/>
            <a:ext cx="6732237" cy="1122744"/>
          </a:xfrm>
        </p:spPr>
        <p:txBody>
          <a:bodyPr>
            <a:normAutofit/>
          </a:bodyPr>
          <a:lstStyle/>
          <a:p>
            <a:r>
              <a:rPr lang="en-US" sz="3600" b="1">
                <a:latin typeface="+mn-lt"/>
                <a:cs typeface="Times New Roman" panose="02020603050405020304" pitchFamily="18" charset="0"/>
              </a:rPr>
              <a:t>Data Preprocessing</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5FDFD2E-AA85-7796-6163-07DB5CDB252F}"/>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63E8CA26-83EA-3269-D959-E2D3B5476CD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913411A-FB42-1A99-58B7-03A0D8C2FC2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49681FE-94EB-A710-34FE-33BB65B7B4C8}"/>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16</a:t>
            </a:fld>
            <a:endParaRPr lang="en-US"/>
          </a:p>
        </p:txBody>
      </p:sp>
      <p:grpSp>
        <p:nvGrpSpPr>
          <p:cNvPr id="10" name="Group 9">
            <a:extLst>
              <a:ext uri="{FF2B5EF4-FFF2-40B4-BE49-F238E27FC236}">
                <a16:creationId xmlns:a16="http://schemas.microsoft.com/office/drawing/2014/main" id="{9BD2AC7A-442B-0601-1421-96A887CACE8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2096365-F481-1EA3-A1F9-476F369D3A03}"/>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88926F5-DAB1-C7A2-FAB9-38E6569B221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56C22661-6D19-A91E-0668-8ABF8BABDC0C}"/>
              </a:ext>
            </a:extLst>
          </p:cNvPr>
          <p:cNvSpPr txBox="1"/>
          <p:nvPr/>
        </p:nvSpPr>
        <p:spPr>
          <a:xfrm rot="10800000" flipH="1" flipV="1">
            <a:off x="495677" y="1414580"/>
            <a:ext cx="3322398"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Filling missing values</a:t>
            </a:r>
          </a:p>
        </p:txBody>
      </p:sp>
      <p:pic>
        <p:nvPicPr>
          <p:cNvPr id="4" name="Picture 3">
            <a:extLst>
              <a:ext uri="{FF2B5EF4-FFF2-40B4-BE49-F238E27FC236}">
                <a16:creationId xmlns:a16="http://schemas.microsoft.com/office/drawing/2014/main" id="{7646CEEB-B9D0-2313-66B8-7C3F70702C4E}"/>
              </a:ext>
            </a:extLst>
          </p:cNvPr>
          <p:cNvPicPr>
            <a:picLocks noChangeAspect="1"/>
          </p:cNvPicPr>
          <p:nvPr/>
        </p:nvPicPr>
        <p:blipFill>
          <a:blip r:embed="rId5"/>
          <a:stretch>
            <a:fillRect/>
          </a:stretch>
        </p:blipFill>
        <p:spPr>
          <a:xfrm>
            <a:off x="495677" y="2001362"/>
            <a:ext cx="5273497" cy="922100"/>
          </a:xfrm>
          <a:prstGeom prst="rect">
            <a:avLst/>
          </a:prstGeom>
        </p:spPr>
      </p:pic>
      <p:sp>
        <p:nvSpPr>
          <p:cNvPr id="5" name="TextBox 4">
            <a:extLst>
              <a:ext uri="{FF2B5EF4-FFF2-40B4-BE49-F238E27FC236}">
                <a16:creationId xmlns:a16="http://schemas.microsoft.com/office/drawing/2014/main" id="{D5D165FC-168D-0EA8-A253-91F23FB658B9}"/>
              </a:ext>
            </a:extLst>
          </p:cNvPr>
          <p:cNvSpPr txBox="1"/>
          <p:nvPr/>
        </p:nvSpPr>
        <p:spPr>
          <a:xfrm>
            <a:off x="503477" y="3302420"/>
            <a:ext cx="4878751"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Drop rows with missing important fields</a:t>
            </a:r>
          </a:p>
        </p:txBody>
      </p:sp>
      <p:pic>
        <p:nvPicPr>
          <p:cNvPr id="11" name="Picture 10">
            <a:extLst>
              <a:ext uri="{FF2B5EF4-FFF2-40B4-BE49-F238E27FC236}">
                <a16:creationId xmlns:a16="http://schemas.microsoft.com/office/drawing/2014/main" id="{CAB31C21-A545-7E91-B6C6-87E11CC6C037}"/>
              </a:ext>
            </a:extLst>
          </p:cNvPr>
          <p:cNvPicPr>
            <a:picLocks noChangeAspect="1"/>
          </p:cNvPicPr>
          <p:nvPr/>
        </p:nvPicPr>
        <p:blipFill>
          <a:blip r:embed="rId6"/>
          <a:stretch>
            <a:fillRect/>
          </a:stretch>
        </p:blipFill>
        <p:spPr>
          <a:xfrm>
            <a:off x="495677" y="3847276"/>
            <a:ext cx="5357324" cy="838273"/>
          </a:xfrm>
          <a:prstGeom prst="rect">
            <a:avLst/>
          </a:prstGeom>
        </p:spPr>
      </p:pic>
      <p:sp>
        <p:nvSpPr>
          <p:cNvPr id="14" name="TextBox 13">
            <a:extLst>
              <a:ext uri="{FF2B5EF4-FFF2-40B4-BE49-F238E27FC236}">
                <a16:creationId xmlns:a16="http://schemas.microsoft.com/office/drawing/2014/main" id="{EA503749-093E-764B-A0F7-F7C59022CBF2}"/>
              </a:ext>
            </a:extLst>
          </p:cNvPr>
          <p:cNvSpPr txBox="1"/>
          <p:nvPr/>
        </p:nvSpPr>
        <p:spPr>
          <a:xfrm>
            <a:off x="6482989" y="1222233"/>
            <a:ext cx="4747957"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Verify missing values are handled and data types are correct</a:t>
            </a:r>
          </a:p>
        </p:txBody>
      </p:sp>
      <p:pic>
        <p:nvPicPr>
          <p:cNvPr id="16" name="Picture 15">
            <a:extLst>
              <a:ext uri="{FF2B5EF4-FFF2-40B4-BE49-F238E27FC236}">
                <a16:creationId xmlns:a16="http://schemas.microsoft.com/office/drawing/2014/main" id="{6C4D8288-5647-A3DF-2A9D-4832E2561295}"/>
              </a:ext>
            </a:extLst>
          </p:cNvPr>
          <p:cNvPicPr>
            <a:picLocks noChangeAspect="1"/>
          </p:cNvPicPr>
          <p:nvPr/>
        </p:nvPicPr>
        <p:blipFill>
          <a:blip r:embed="rId7"/>
          <a:stretch>
            <a:fillRect/>
          </a:stretch>
        </p:blipFill>
        <p:spPr>
          <a:xfrm>
            <a:off x="6668577" y="1868770"/>
            <a:ext cx="4099969" cy="4796418"/>
          </a:xfrm>
          <a:prstGeom prst="rect">
            <a:avLst/>
          </a:prstGeom>
        </p:spPr>
      </p:pic>
      <p:sp>
        <p:nvSpPr>
          <p:cNvPr id="3" name="Rectangle 2">
            <a:extLst>
              <a:ext uri="{FF2B5EF4-FFF2-40B4-BE49-F238E27FC236}">
                <a16:creationId xmlns:a16="http://schemas.microsoft.com/office/drawing/2014/main" id="{0146784C-2EF7-2DD2-955D-5C1C4EA3F590}"/>
              </a:ext>
            </a:extLst>
          </p:cNvPr>
          <p:cNvSpPr/>
          <p:nvPr/>
        </p:nvSpPr>
        <p:spPr>
          <a:xfrm>
            <a:off x="4012959" y="65522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536592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6DC3A-FFE3-733A-01E9-11F73F96B30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6B4D3D5-ED68-E3F4-14CD-064EED1BFB54}"/>
              </a:ext>
            </a:extLst>
          </p:cNvPr>
          <p:cNvSpPr>
            <a:spLocks noGrp="1"/>
          </p:cNvSpPr>
          <p:nvPr>
            <p:ph type="ctrTitle"/>
          </p:nvPr>
        </p:nvSpPr>
        <p:spPr>
          <a:xfrm>
            <a:off x="613813" y="544010"/>
            <a:ext cx="6732237" cy="1122744"/>
          </a:xfrm>
        </p:spPr>
        <p:txBody>
          <a:bodyPr>
            <a:normAutofit/>
          </a:bodyPr>
          <a:lstStyle/>
          <a:p>
            <a:r>
              <a:rPr lang="en-US" sz="3600" b="1">
                <a:latin typeface="+mn-lt"/>
                <a:cs typeface="Times New Roman" panose="02020603050405020304" pitchFamily="18" charset="0"/>
              </a:rPr>
              <a:t>Data Preprocessing</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560CBAE5-3667-752E-792B-F8B7F947517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1A0CF187-A97D-DD5A-AD93-39268E26783A}"/>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59C49B76-1CEC-19FD-626C-659FF49E119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02773C7-24FF-C3F6-C643-7B168B936A2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17</a:t>
            </a:fld>
            <a:endParaRPr lang="en-US"/>
          </a:p>
        </p:txBody>
      </p:sp>
      <p:grpSp>
        <p:nvGrpSpPr>
          <p:cNvPr id="10" name="Group 9">
            <a:extLst>
              <a:ext uri="{FF2B5EF4-FFF2-40B4-BE49-F238E27FC236}">
                <a16:creationId xmlns:a16="http://schemas.microsoft.com/office/drawing/2014/main" id="{EFCDE4AA-4E08-DA4F-F98B-F7A50AC52B7A}"/>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EBE16CB8-CBA2-B62C-CF50-ADC8F0B160C6}"/>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02CD0677-D513-CE7F-E7E2-678CA9684DC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29DDCE1C-0D55-EA5F-81DD-AF2A9C5ACA60}"/>
              </a:ext>
            </a:extLst>
          </p:cNvPr>
          <p:cNvSpPr txBox="1"/>
          <p:nvPr/>
        </p:nvSpPr>
        <p:spPr>
          <a:xfrm rot="10800000" flipH="1" flipV="1">
            <a:off x="495676" y="1414581"/>
            <a:ext cx="6858173"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Create features and merge into the user </a:t>
            </a:r>
            <a:r>
              <a:rPr lang="en-US" err="1">
                <a:latin typeface="Times New Roman" panose="02020603050405020304" pitchFamily="18" charset="0"/>
                <a:cs typeface="Times New Roman" panose="02020603050405020304" pitchFamily="18" charset="0"/>
              </a:rPr>
              <a:t>DataFrame</a:t>
            </a:r>
            <a:endParaRPr lang="en-US">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3003C93-EF7F-7E19-E43F-34854E3DD5EC}"/>
              </a:ext>
            </a:extLst>
          </p:cNvPr>
          <p:cNvPicPr>
            <a:picLocks noChangeAspect="1"/>
          </p:cNvPicPr>
          <p:nvPr/>
        </p:nvPicPr>
        <p:blipFill>
          <a:blip r:embed="rId5"/>
          <a:stretch>
            <a:fillRect/>
          </a:stretch>
        </p:blipFill>
        <p:spPr>
          <a:xfrm>
            <a:off x="613813" y="2053380"/>
            <a:ext cx="7636148" cy="3651544"/>
          </a:xfrm>
          <a:prstGeom prst="rect">
            <a:avLst/>
          </a:prstGeom>
        </p:spPr>
      </p:pic>
      <p:pic>
        <p:nvPicPr>
          <p:cNvPr id="17" name="Picture 16">
            <a:extLst>
              <a:ext uri="{FF2B5EF4-FFF2-40B4-BE49-F238E27FC236}">
                <a16:creationId xmlns:a16="http://schemas.microsoft.com/office/drawing/2014/main" id="{EAEA6903-8A82-E97E-D0E9-22EDD9EBF7A6}"/>
              </a:ext>
            </a:extLst>
          </p:cNvPr>
          <p:cNvPicPr>
            <a:picLocks noChangeAspect="1"/>
          </p:cNvPicPr>
          <p:nvPr/>
        </p:nvPicPr>
        <p:blipFill>
          <a:blip r:embed="rId6"/>
          <a:stretch>
            <a:fillRect/>
          </a:stretch>
        </p:blipFill>
        <p:spPr>
          <a:xfrm>
            <a:off x="7313662" y="69827"/>
            <a:ext cx="3760701" cy="3858129"/>
          </a:xfrm>
          <a:prstGeom prst="rect">
            <a:avLst/>
          </a:prstGeom>
        </p:spPr>
      </p:pic>
      <p:sp>
        <p:nvSpPr>
          <p:cNvPr id="3" name="Rectangle 2">
            <a:extLst>
              <a:ext uri="{FF2B5EF4-FFF2-40B4-BE49-F238E27FC236}">
                <a16:creationId xmlns:a16="http://schemas.microsoft.com/office/drawing/2014/main" id="{9C2FC525-C1F0-7A6D-7B28-05FA61AA6FE4}"/>
              </a:ext>
            </a:extLst>
          </p:cNvPr>
          <p:cNvSpPr/>
          <p:nvPr/>
        </p:nvSpPr>
        <p:spPr>
          <a:xfrm>
            <a:off x="4046730" y="65212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998111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180D-150F-2FD3-E1B8-B2994622A56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C9BF78A1-6C24-6B8C-5E50-7BB2A964DE1A}"/>
              </a:ext>
            </a:extLst>
          </p:cNvPr>
          <p:cNvSpPr>
            <a:spLocks noGrp="1"/>
          </p:cNvSpPr>
          <p:nvPr>
            <p:ph type="ctrTitle"/>
          </p:nvPr>
        </p:nvSpPr>
        <p:spPr>
          <a:xfrm>
            <a:off x="613813" y="544010"/>
            <a:ext cx="6732237" cy="1122744"/>
          </a:xfrm>
        </p:spPr>
        <p:txBody>
          <a:bodyPr>
            <a:normAutofit/>
          </a:bodyPr>
          <a:lstStyle/>
          <a:p>
            <a:r>
              <a:rPr lang="en-US" sz="3600" b="1">
                <a:latin typeface="+mn-lt"/>
                <a:cs typeface="Times New Roman" panose="02020603050405020304" pitchFamily="18" charset="0"/>
              </a:rPr>
              <a:t>Data Preprocessing</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CE43B26E-3573-37CC-0B5D-40DE64FBB992}"/>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FF91226-06FF-9AD6-1BD2-13CD723139F6}"/>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A204511-72E6-516F-E145-2E1AF8C2334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A95EB3BC-C295-F0F7-3E14-E8677D46AD1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18</a:t>
            </a:fld>
            <a:endParaRPr lang="en-US"/>
          </a:p>
        </p:txBody>
      </p:sp>
      <p:grpSp>
        <p:nvGrpSpPr>
          <p:cNvPr id="10" name="Group 9">
            <a:extLst>
              <a:ext uri="{FF2B5EF4-FFF2-40B4-BE49-F238E27FC236}">
                <a16:creationId xmlns:a16="http://schemas.microsoft.com/office/drawing/2014/main" id="{5DC9572D-C6FE-EF5D-6C2D-1EE11734026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EB382A4-53BC-FEBE-277E-7CED6304DA89}"/>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1DE1BDF5-C5B4-2DC6-8F09-0FD0E9FFF83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6D61BA73-FDA6-530F-8DC7-FAC45719ABA6}"/>
              </a:ext>
            </a:extLst>
          </p:cNvPr>
          <p:cNvSpPr txBox="1"/>
          <p:nvPr/>
        </p:nvSpPr>
        <p:spPr>
          <a:xfrm rot="10800000" flipH="1" flipV="1">
            <a:off x="495676" y="1414581"/>
            <a:ext cx="6858173"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Merge Psychometric data with the users </a:t>
            </a:r>
            <a:r>
              <a:rPr lang="en-US" err="1">
                <a:latin typeface="Times New Roman" panose="02020603050405020304" pitchFamily="18" charset="0"/>
                <a:cs typeface="Times New Roman" panose="02020603050405020304" pitchFamily="18" charset="0"/>
              </a:rPr>
              <a:t>DataFrame</a:t>
            </a: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B197DF7-B54F-193F-1D51-B34449339D8A}"/>
              </a:ext>
            </a:extLst>
          </p:cNvPr>
          <p:cNvPicPr>
            <a:picLocks noChangeAspect="1"/>
          </p:cNvPicPr>
          <p:nvPr/>
        </p:nvPicPr>
        <p:blipFill>
          <a:blip r:embed="rId5"/>
          <a:stretch>
            <a:fillRect/>
          </a:stretch>
        </p:blipFill>
        <p:spPr>
          <a:xfrm>
            <a:off x="613813" y="2001362"/>
            <a:ext cx="9220999" cy="3947502"/>
          </a:xfrm>
          <a:prstGeom prst="rect">
            <a:avLst/>
          </a:prstGeom>
        </p:spPr>
      </p:pic>
      <p:sp>
        <p:nvSpPr>
          <p:cNvPr id="3" name="Rectangle 2">
            <a:extLst>
              <a:ext uri="{FF2B5EF4-FFF2-40B4-BE49-F238E27FC236}">
                <a16:creationId xmlns:a16="http://schemas.microsoft.com/office/drawing/2014/main" id="{B6271BE4-3DCB-6FE8-2F70-8E80182E2A9C}"/>
              </a:ext>
            </a:extLst>
          </p:cNvPr>
          <p:cNvSpPr/>
          <p:nvPr/>
        </p:nvSpPr>
        <p:spPr>
          <a:xfrm>
            <a:off x="4077777" y="65212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83393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CC22D-1F45-C40A-A1EB-C5BF92E5C8F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18C2448-255C-161A-2CAD-8F86780A4820}"/>
              </a:ext>
            </a:extLst>
          </p:cNvPr>
          <p:cNvSpPr>
            <a:spLocks noGrp="1"/>
          </p:cNvSpPr>
          <p:nvPr>
            <p:ph type="ctrTitle"/>
          </p:nvPr>
        </p:nvSpPr>
        <p:spPr>
          <a:xfrm>
            <a:off x="613813" y="544010"/>
            <a:ext cx="8093723" cy="1122744"/>
          </a:xfrm>
        </p:spPr>
        <p:txBody>
          <a:bodyPr>
            <a:normAutofit fontScale="90000"/>
          </a:bodyPr>
          <a:lstStyle/>
          <a:p>
            <a:r>
              <a:rPr lang="en-US" sz="3600" b="1">
                <a:latin typeface="+mn-lt"/>
                <a:cs typeface="Times New Roman" panose="02020603050405020304" pitchFamily="18" charset="0"/>
              </a:rPr>
              <a:t>Train the dataset Using Random Forest Model</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576A8015-C405-59D0-1365-59F5D588D2E3}"/>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22363938-6E7E-B9D3-DF70-C1FE202CAF5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228D9AF-E636-871A-5331-AC4C78CFF83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9EF0B2C9-FF1A-6C4F-7B24-A8B0D7DCBF2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19</a:t>
            </a:fld>
            <a:endParaRPr lang="en-US"/>
          </a:p>
        </p:txBody>
      </p:sp>
      <p:grpSp>
        <p:nvGrpSpPr>
          <p:cNvPr id="10" name="Group 9">
            <a:extLst>
              <a:ext uri="{FF2B5EF4-FFF2-40B4-BE49-F238E27FC236}">
                <a16:creationId xmlns:a16="http://schemas.microsoft.com/office/drawing/2014/main" id="{BB8AF7A2-9DE4-5766-0370-F02ED221C20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BA687163-3EF7-3FF9-9F56-4547ECC4B4ED}"/>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7BF987B5-47C5-C212-ACDC-645FAD799A3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B31753D2-EB0D-7866-9D1E-58B9506D511F}"/>
              </a:ext>
            </a:extLst>
          </p:cNvPr>
          <p:cNvSpPr txBox="1"/>
          <p:nvPr/>
        </p:nvSpPr>
        <p:spPr>
          <a:xfrm rot="10800000" flipH="1" flipV="1">
            <a:off x="392210" y="1354028"/>
            <a:ext cx="6858173" cy="70788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 dataset was split into 70% for training and 30% for testing.</a:t>
            </a:r>
          </a:p>
        </p:txBody>
      </p:sp>
      <p:sp>
        <p:nvSpPr>
          <p:cNvPr id="3" name="TextBox 2">
            <a:extLst>
              <a:ext uri="{FF2B5EF4-FFF2-40B4-BE49-F238E27FC236}">
                <a16:creationId xmlns:a16="http://schemas.microsoft.com/office/drawing/2014/main" id="{89F1474C-439A-1125-C411-D4E151276BAD}"/>
              </a:ext>
            </a:extLst>
          </p:cNvPr>
          <p:cNvSpPr txBox="1"/>
          <p:nvPr/>
        </p:nvSpPr>
        <p:spPr>
          <a:xfrm rot="10800000" flipH="1" flipV="1">
            <a:off x="451744" y="2225121"/>
            <a:ext cx="6858173" cy="70788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 </a:t>
            </a:r>
            <a:r>
              <a:rPr lang="en-US" sz="2000" b="1">
                <a:latin typeface="Times New Roman" panose="02020603050405020304" pitchFamily="18" charset="0"/>
                <a:cs typeface="Times New Roman" panose="02020603050405020304" pitchFamily="18" charset="0"/>
              </a:rPr>
              <a:t>Random Forest Classifier</a:t>
            </a:r>
            <a:r>
              <a:rPr lang="en-US" sz="2000">
                <a:latin typeface="Times New Roman" panose="02020603050405020304" pitchFamily="18" charset="0"/>
                <a:cs typeface="Times New Roman" panose="02020603050405020304" pitchFamily="18" charset="0"/>
              </a:rPr>
              <a:t> with 100 trees and a fixed random state was used to ensure consistent results.</a:t>
            </a:r>
          </a:p>
        </p:txBody>
      </p:sp>
      <p:pic>
        <p:nvPicPr>
          <p:cNvPr id="7" name="Picture 6">
            <a:extLst>
              <a:ext uri="{FF2B5EF4-FFF2-40B4-BE49-F238E27FC236}">
                <a16:creationId xmlns:a16="http://schemas.microsoft.com/office/drawing/2014/main" id="{026C5F7E-0DEB-09B7-1167-1C18220B7768}"/>
              </a:ext>
            </a:extLst>
          </p:cNvPr>
          <p:cNvPicPr>
            <a:picLocks noChangeAspect="1"/>
          </p:cNvPicPr>
          <p:nvPr/>
        </p:nvPicPr>
        <p:blipFill>
          <a:blip r:embed="rId5"/>
          <a:stretch>
            <a:fillRect/>
          </a:stretch>
        </p:blipFill>
        <p:spPr>
          <a:xfrm>
            <a:off x="672176" y="3075665"/>
            <a:ext cx="7720245" cy="2781311"/>
          </a:xfrm>
          <a:prstGeom prst="rect">
            <a:avLst/>
          </a:prstGeom>
        </p:spPr>
      </p:pic>
      <p:sp>
        <p:nvSpPr>
          <p:cNvPr id="4" name="Rectangle 3">
            <a:extLst>
              <a:ext uri="{FF2B5EF4-FFF2-40B4-BE49-F238E27FC236}">
                <a16:creationId xmlns:a16="http://schemas.microsoft.com/office/drawing/2014/main" id="{A179D2C1-6FFA-D118-89F2-0456A9FB54C3}"/>
              </a:ext>
            </a:extLst>
          </p:cNvPr>
          <p:cNvSpPr/>
          <p:nvPr/>
        </p:nvSpPr>
        <p:spPr>
          <a:xfrm>
            <a:off x="4077777" y="653797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48260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lide Number Placeholder 95">
            <a:extLst>
              <a:ext uri="{FF2B5EF4-FFF2-40B4-BE49-F238E27FC236}">
                <a16:creationId xmlns:a16="http://schemas.microsoft.com/office/drawing/2014/main" id="{3BD80834-FB15-847A-2C6B-65FA4C1A991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a:p>
        </p:txBody>
      </p:sp>
      <p:sp>
        <p:nvSpPr>
          <p:cNvPr id="119" name="Title 118">
            <a:extLst>
              <a:ext uri="{FF2B5EF4-FFF2-40B4-BE49-F238E27FC236}">
                <a16:creationId xmlns:a16="http://schemas.microsoft.com/office/drawing/2014/main" id="{34974D2A-D531-9065-F011-B2A52FD62AC5}"/>
              </a:ext>
            </a:extLst>
          </p:cNvPr>
          <p:cNvSpPr>
            <a:spLocks noGrp="1"/>
          </p:cNvSpPr>
          <p:nvPr>
            <p:ph type="ctrTitle"/>
          </p:nvPr>
        </p:nvSpPr>
        <p:spPr>
          <a:xfrm>
            <a:off x="796322" y="320040"/>
            <a:ext cx="6732237" cy="1017147"/>
          </a:xfrm>
        </p:spPr>
        <p:txBody>
          <a:bodyPr>
            <a:noAutofit/>
          </a:bodyPr>
          <a:lstStyle/>
          <a:p>
            <a:r>
              <a:rPr lang="en-US" b="1">
                <a:latin typeface="Times New Roman" panose="02020603050405020304" pitchFamily="18" charset="0"/>
                <a:cs typeface="Times New Roman" panose="02020603050405020304" pitchFamily="18" charset="0"/>
              </a:rPr>
              <a:t>Content of the Presentation</a:t>
            </a:r>
            <a:endParaRPr lang="en-US">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72FB8BB2-2253-F694-3F4B-48B183090726}"/>
              </a:ext>
            </a:extLst>
          </p:cNvPr>
          <p:cNvSpPr>
            <a:spLocks noGrp="1"/>
          </p:cNvSpPr>
          <p:nvPr>
            <p:ph type="body" sz="quarter" idx="10"/>
          </p:nvPr>
        </p:nvSpPr>
        <p:spPr>
          <a:xfrm>
            <a:off x="500337" y="1591688"/>
            <a:ext cx="788639" cy="533400"/>
          </a:xfrm>
        </p:spPr>
        <p:txBody>
          <a:bodyPr vert="horz" lIns="0" tIns="0" rIns="0" bIns="0" rtlCol="0" anchor="ctr">
            <a:noAutofit/>
          </a:bodyPr>
          <a:lstStyle/>
          <a:p>
            <a:r>
              <a:rPr lang="en-US"/>
              <a:t>01.</a:t>
            </a:r>
          </a:p>
        </p:txBody>
      </p:sp>
      <p:sp>
        <p:nvSpPr>
          <p:cNvPr id="11" name="Text Placeholder 10">
            <a:extLst>
              <a:ext uri="{FF2B5EF4-FFF2-40B4-BE49-F238E27FC236}">
                <a16:creationId xmlns:a16="http://schemas.microsoft.com/office/drawing/2014/main" id="{F0C2F10C-DD1E-58B2-DE8A-900B513BB48D}"/>
              </a:ext>
            </a:extLst>
          </p:cNvPr>
          <p:cNvSpPr>
            <a:spLocks noGrp="1"/>
          </p:cNvSpPr>
          <p:nvPr>
            <p:ph type="body" sz="quarter" idx="16"/>
          </p:nvPr>
        </p:nvSpPr>
        <p:spPr>
          <a:xfrm>
            <a:off x="1274239" y="1560918"/>
            <a:ext cx="5885179" cy="533400"/>
          </a:xfrm>
        </p:spPr>
        <p:txBody>
          <a:bodyPr>
            <a:normAutofit/>
          </a:bodyPr>
          <a:lstStyle/>
          <a:p>
            <a:r>
              <a:rPr lang="en-US" b="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Introduction to the overall project</a:t>
            </a:r>
            <a:endParaRPr lang="en-US">
              <a:solidFill>
                <a:schemeClr val="tx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8BF3FD88-1E1E-60D7-6DBA-54883EB49562}"/>
              </a:ext>
            </a:extLst>
          </p:cNvPr>
          <p:cNvSpPr>
            <a:spLocks noGrp="1"/>
          </p:cNvSpPr>
          <p:nvPr>
            <p:ph type="body" sz="quarter" idx="13"/>
          </p:nvPr>
        </p:nvSpPr>
        <p:spPr>
          <a:xfrm>
            <a:off x="500338" y="2688100"/>
            <a:ext cx="788639" cy="533400"/>
          </a:xfrm>
        </p:spPr>
        <p:txBody>
          <a:bodyPr/>
          <a:lstStyle/>
          <a:p>
            <a:r>
              <a:rPr lang="en-US"/>
              <a:t>o3.</a:t>
            </a:r>
          </a:p>
        </p:txBody>
      </p:sp>
      <p:sp>
        <p:nvSpPr>
          <p:cNvPr id="13" name="Text Placeholder 12">
            <a:extLst>
              <a:ext uri="{FF2B5EF4-FFF2-40B4-BE49-F238E27FC236}">
                <a16:creationId xmlns:a16="http://schemas.microsoft.com/office/drawing/2014/main" id="{FDE41E67-4B27-8ADF-D2D1-675182477DD6}"/>
              </a:ext>
            </a:extLst>
          </p:cNvPr>
          <p:cNvSpPr>
            <a:spLocks noGrp="1"/>
          </p:cNvSpPr>
          <p:nvPr>
            <p:ph type="body" sz="quarter" idx="18"/>
          </p:nvPr>
        </p:nvSpPr>
        <p:spPr>
          <a:xfrm>
            <a:off x="1283585" y="2652136"/>
            <a:ext cx="5885179" cy="533400"/>
          </a:xfrm>
        </p:spPr>
        <p:txBody>
          <a:bodyPr>
            <a:normAutofit/>
          </a:bodyPr>
          <a:lstStyle/>
          <a:p>
            <a:r>
              <a:rPr lang="en-US" b="1">
                <a:solidFill>
                  <a:schemeClr val="tx1"/>
                </a:solidFill>
                <a:latin typeface="Times New Roman" panose="02020603050405020304" pitchFamily="18" charset="0"/>
                <a:cs typeface="Times New Roman" panose="02020603050405020304" pitchFamily="18" charset="0"/>
              </a:rPr>
              <a:t>Research Objectives</a:t>
            </a:r>
            <a:endParaRPr lang="en-US">
              <a:solidFill>
                <a:schemeClr val="tx1"/>
              </a:solidFill>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56ADDB23-D709-216E-09BB-D24BECACD459}"/>
              </a:ext>
            </a:extLst>
          </p:cNvPr>
          <p:cNvSpPr>
            <a:spLocks noGrp="1"/>
          </p:cNvSpPr>
          <p:nvPr>
            <p:ph type="body" sz="quarter" idx="14"/>
          </p:nvPr>
        </p:nvSpPr>
        <p:spPr>
          <a:xfrm>
            <a:off x="490992" y="3214213"/>
            <a:ext cx="788639" cy="533400"/>
          </a:xfrm>
        </p:spPr>
        <p:txBody>
          <a:bodyPr/>
          <a:lstStyle/>
          <a:p>
            <a:r>
              <a:rPr lang="en-US"/>
              <a:t>o4.</a:t>
            </a:r>
          </a:p>
        </p:txBody>
      </p:sp>
      <p:sp>
        <p:nvSpPr>
          <p:cNvPr id="14" name="Text Placeholder 13">
            <a:extLst>
              <a:ext uri="{FF2B5EF4-FFF2-40B4-BE49-F238E27FC236}">
                <a16:creationId xmlns:a16="http://schemas.microsoft.com/office/drawing/2014/main" id="{38154CB8-8FD8-4E91-99AF-E3CF73422828}"/>
              </a:ext>
            </a:extLst>
          </p:cNvPr>
          <p:cNvSpPr>
            <a:spLocks noGrp="1"/>
          </p:cNvSpPr>
          <p:nvPr>
            <p:ph type="body" sz="quarter" idx="19"/>
          </p:nvPr>
        </p:nvSpPr>
        <p:spPr>
          <a:xfrm>
            <a:off x="1274239" y="4011879"/>
            <a:ext cx="6547929" cy="533400"/>
          </a:xfrm>
        </p:spPr>
        <p:txBody>
          <a:bodyPr>
            <a:noAutofit/>
          </a:bodyPr>
          <a:lstStyle/>
          <a:p>
            <a:r>
              <a:rPr lang="en-US" b="1">
                <a:solidFill>
                  <a:schemeClr val="tx1"/>
                </a:solidFill>
                <a:latin typeface="Times New Roman" panose="02020603050405020304" pitchFamily="18" charset="0"/>
                <a:cs typeface="Times New Roman" panose="02020603050405020304" pitchFamily="18" charset="0"/>
              </a:rPr>
              <a:t>Organizational Threat profiling with network traffic analyze</a:t>
            </a:r>
            <a:endParaRPr lang="en-US">
              <a:solidFill>
                <a:schemeClr val="tx1"/>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11E1F72F-5806-46E4-AC01-9413DBC58B58}"/>
              </a:ext>
            </a:extLst>
          </p:cNvPr>
          <p:cNvSpPr>
            <a:spLocks noGrp="1"/>
          </p:cNvSpPr>
          <p:nvPr>
            <p:ph type="body" sz="quarter" idx="15"/>
          </p:nvPr>
        </p:nvSpPr>
        <p:spPr>
          <a:xfrm>
            <a:off x="490992" y="3861746"/>
            <a:ext cx="788639" cy="533400"/>
          </a:xfrm>
        </p:spPr>
        <p:txBody>
          <a:bodyPr/>
          <a:lstStyle/>
          <a:p>
            <a:r>
              <a:rPr lang="en-US"/>
              <a:t>o5.</a:t>
            </a:r>
          </a:p>
        </p:txBody>
      </p:sp>
      <p:sp>
        <p:nvSpPr>
          <p:cNvPr id="15" name="Text Placeholder 14">
            <a:extLst>
              <a:ext uri="{FF2B5EF4-FFF2-40B4-BE49-F238E27FC236}">
                <a16:creationId xmlns:a16="http://schemas.microsoft.com/office/drawing/2014/main" id="{EF673EE5-354A-FD54-2A4E-F922E5E16253}"/>
              </a:ext>
            </a:extLst>
          </p:cNvPr>
          <p:cNvSpPr>
            <a:spLocks noGrp="1"/>
          </p:cNvSpPr>
          <p:nvPr>
            <p:ph type="body" sz="quarter" idx="20"/>
          </p:nvPr>
        </p:nvSpPr>
        <p:spPr>
          <a:xfrm>
            <a:off x="1239283" y="4423823"/>
            <a:ext cx="5885179" cy="533400"/>
          </a:xfrm>
        </p:spPr>
        <p:txBody>
          <a:bodyPr>
            <a:normAutofit/>
          </a:bodyPr>
          <a:lstStyle/>
          <a:p>
            <a:r>
              <a:rPr lang="en-US" b="1">
                <a:solidFill>
                  <a:schemeClr val="tx1"/>
                </a:solidFill>
                <a:latin typeface="Times New Roman" panose="02020603050405020304" pitchFamily="18" charset="0"/>
                <a:cs typeface="Times New Roman" panose="02020603050405020304" pitchFamily="18" charset="0"/>
              </a:rPr>
              <a:t>Organizational Threat profiling with Endpoint Data</a:t>
            </a:r>
            <a:endParaRPr lang="en-US">
              <a:solidFill>
                <a:schemeClr val="tx1"/>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F4EFEB83-8DF8-9418-13FD-C034C8279A76}"/>
              </a:ext>
            </a:extLst>
          </p:cNvPr>
          <p:cNvSpPr>
            <a:spLocks noGrp="1"/>
          </p:cNvSpPr>
          <p:nvPr>
            <p:ph type="body" sz="quarter" idx="12"/>
          </p:nvPr>
        </p:nvSpPr>
        <p:spPr>
          <a:xfrm>
            <a:off x="485600" y="2166899"/>
            <a:ext cx="788639" cy="533400"/>
          </a:xfrm>
        </p:spPr>
        <p:txBody>
          <a:bodyPr/>
          <a:lstStyle/>
          <a:p>
            <a:r>
              <a:rPr lang="en-US"/>
              <a:t>o2.</a:t>
            </a:r>
          </a:p>
        </p:txBody>
      </p:sp>
      <p:sp>
        <p:nvSpPr>
          <p:cNvPr id="12" name="Text Placeholder 11">
            <a:extLst>
              <a:ext uri="{FF2B5EF4-FFF2-40B4-BE49-F238E27FC236}">
                <a16:creationId xmlns:a16="http://schemas.microsoft.com/office/drawing/2014/main" id="{827C4889-BB27-08A2-E9DE-947634C2E254}"/>
              </a:ext>
            </a:extLst>
          </p:cNvPr>
          <p:cNvSpPr>
            <a:spLocks noGrp="1"/>
          </p:cNvSpPr>
          <p:nvPr>
            <p:ph type="body" sz="quarter" idx="17"/>
          </p:nvPr>
        </p:nvSpPr>
        <p:spPr>
          <a:xfrm>
            <a:off x="1288886" y="2131564"/>
            <a:ext cx="5885179" cy="533400"/>
          </a:xfrm>
        </p:spPr>
        <p:txBody>
          <a:bodyPr>
            <a:normAutofit/>
          </a:bodyPr>
          <a:lstStyle/>
          <a:p>
            <a:r>
              <a:rPr lang="en-US" b="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Research Problem</a:t>
            </a:r>
            <a:endParaRPr lang="en-US">
              <a:solidFill>
                <a:schemeClr val="tx1"/>
              </a:solidFill>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E3A78732-6A77-06C0-D931-D7D867386254}"/>
              </a:ext>
              <a:ext uri="{C183D7F6-B498-43B3-948B-1728B52AA6E4}">
                <adec:decorative xmlns:adec="http://schemas.microsoft.com/office/drawing/2017/decorative" val="1"/>
              </a:ext>
            </a:extLst>
          </p:cNvPr>
          <p:cNvSpPr/>
          <p:nvPr/>
        </p:nvSpPr>
        <p:spPr>
          <a:xfrm>
            <a:off x="7085233" y="2599"/>
            <a:ext cx="2583159" cy="7028521"/>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73" name="Graphic 72">
            <a:extLst>
              <a:ext uri="{FF2B5EF4-FFF2-40B4-BE49-F238E27FC236}">
                <a16:creationId xmlns:a16="http://schemas.microsoft.com/office/drawing/2014/main" id="{7B7D90C8-A3E9-289E-DC74-AFF053EFBAD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7" name="Text Placeholder 5">
            <a:extLst>
              <a:ext uri="{FF2B5EF4-FFF2-40B4-BE49-F238E27FC236}">
                <a16:creationId xmlns:a16="http://schemas.microsoft.com/office/drawing/2014/main" id="{35DECAB1-0705-C21E-40B6-F136F2D6D2EF}"/>
              </a:ext>
            </a:extLst>
          </p:cNvPr>
          <p:cNvSpPr txBox="1">
            <a:spLocks/>
          </p:cNvSpPr>
          <p:nvPr/>
        </p:nvSpPr>
        <p:spPr>
          <a:xfrm>
            <a:off x="523382" y="4494706"/>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06.</a:t>
            </a:r>
          </a:p>
        </p:txBody>
      </p:sp>
      <p:sp>
        <p:nvSpPr>
          <p:cNvPr id="18" name="Text Placeholder 5">
            <a:extLst>
              <a:ext uri="{FF2B5EF4-FFF2-40B4-BE49-F238E27FC236}">
                <a16:creationId xmlns:a16="http://schemas.microsoft.com/office/drawing/2014/main" id="{96FC2A46-FB38-6C64-D5F0-6F6D248B28B0}"/>
              </a:ext>
            </a:extLst>
          </p:cNvPr>
          <p:cNvSpPr txBox="1">
            <a:spLocks/>
          </p:cNvSpPr>
          <p:nvPr/>
        </p:nvSpPr>
        <p:spPr>
          <a:xfrm>
            <a:off x="542989" y="5104888"/>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07.</a:t>
            </a:r>
          </a:p>
        </p:txBody>
      </p:sp>
      <p:sp>
        <p:nvSpPr>
          <p:cNvPr id="20" name="Text Placeholder 14">
            <a:extLst>
              <a:ext uri="{FF2B5EF4-FFF2-40B4-BE49-F238E27FC236}">
                <a16:creationId xmlns:a16="http://schemas.microsoft.com/office/drawing/2014/main" id="{8818282E-762A-9D58-DE48-D3CD1F527355}"/>
              </a:ext>
            </a:extLst>
          </p:cNvPr>
          <p:cNvSpPr txBox="1">
            <a:spLocks/>
          </p:cNvSpPr>
          <p:nvPr/>
        </p:nvSpPr>
        <p:spPr>
          <a:xfrm>
            <a:off x="1265841" y="3315394"/>
            <a:ext cx="5885179" cy="533400"/>
          </a:xfrm>
          <a:prstGeom prst="rect">
            <a:avLst/>
          </a:prstGeom>
        </p:spPr>
        <p:txBody>
          <a:bodyPr vert="horz" lIns="0" tIns="45720" rIns="0" bIns="0" rtlCol="0" anchor="b">
            <a:normAutofit fontScale="92500" lnSpcReduction="2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solidFill>
                  <a:schemeClr val="tx1"/>
                </a:solidFill>
                <a:latin typeface="Times New Roman" panose="02020603050405020304" pitchFamily="18" charset="0"/>
                <a:cs typeface="Times New Roman" panose="02020603050405020304" pitchFamily="18" charset="0"/>
              </a:rPr>
              <a:t>Organizational Threat profiling with Human behavior analysis </a:t>
            </a:r>
            <a:endParaRPr lang="en-US">
              <a:solidFill>
                <a:schemeClr val="tx1"/>
              </a:solidFill>
              <a:latin typeface="Times New Roman" panose="02020603050405020304" pitchFamily="18" charset="0"/>
              <a:cs typeface="Times New Roman" panose="02020603050405020304" pitchFamily="18" charset="0"/>
            </a:endParaRPr>
          </a:p>
        </p:txBody>
      </p:sp>
      <p:sp>
        <p:nvSpPr>
          <p:cNvPr id="21" name="Text Placeholder 14">
            <a:extLst>
              <a:ext uri="{FF2B5EF4-FFF2-40B4-BE49-F238E27FC236}">
                <a16:creationId xmlns:a16="http://schemas.microsoft.com/office/drawing/2014/main" id="{DAA9165B-4754-4879-40B2-AB31CECFC572}"/>
              </a:ext>
            </a:extLst>
          </p:cNvPr>
          <p:cNvSpPr txBox="1">
            <a:spLocks/>
          </p:cNvSpPr>
          <p:nvPr/>
        </p:nvSpPr>
        <p:spPr>
          <a:xfrm>
            <a:off x="1490983" y="5197904"/>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23" name="TextBox 22">
            <a:extLst>
              <a:ext uri="{FF2B5EF4-FFF2-40B4-BE49-F238E27FC236}">
                <a16:creationId xmlns:a16="http://schemas.microsoft.com/office/drawing/2014/main" id="{C34A66B4-A81B-B709-45D2-95531E93C40B}"/>
              </a:ext>
            </a:extLst>
          </p:cNvPr>
          <p:cNvSpPr txBox="1"/>
          <p:nvPr/>
        </p:nvSpPr>
        <p:spPr>
          <a:xfrm>
            <a:off x="1184313" y="5123025"/>
            <a:ext cx="6094324" cy="707886"/>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Organizational Threat profiling with Physical Security Systems</a:t>
            </a:r>
            <a:endParaRPr lang="en-US" sz="200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7234B0B9-8BCC-E2C8-EFDA-5B1BCCD9E5C8}"/>
              </a:ext>
            </a:extLst>
          </p:cNvPr>
          <p:cNvGrpSpPr/>
          <p:nvPr/>
        </p:nvGrpSpPr>
        <p:grpSpPr>
          <a:xfrm>
            <a:off x="0" y="6184640"/>
            <a:ext cx="12521471" cy="675048"/>
            <a:chOff x="9978" y="4726959"/>
            <a:chExt cx="9390744" cy="438766"/>
          </a:xfrm>
        </p:grpSpPr>
        <p:pic>
          <p:nvPicPr>
            <p:cNvPr id="3" name="Picture 5">
              <a:extLst>
                <a:ext uri="{FF2B5EF4-FFF2-40B4-BE49-F238E27FC236}">
                  <a16:creationId xmlns:a16="http://schemas.microsoft.com/office/drawing/2014/main" id="{470977C7-A69F-0CBC-86D5-F32B2053900F}"/>
                </a:ext>
              </a:extLst>
            </p:cNvPr>
            <p:cNvPicPr>
              <a:picLocks noChangeAspect="1"/>
            </p:cNvPicPr>
            <p:nvPr/>
          </p:nvPicPr>
          <p:blipFill>
            <a:blip r:embed="rId4"/>
            <a:stretch>
              <a:fillRect/>
            </a:stretch>
          </p:blipFill>
          <p:spPr>
            <a:xfrm>
              <a:off x="9978" y="4726959"/>
              <a:ext cx="2825730" cy="437746"/>
            </a:xfrm>
            <a:prstGeom prst="rect">
              <a:avLst/>
            </a:prstGeom>
          </p:spPr>
        </p:pic>
        <p:sp>
          <p:nvSpPr>
            <p:cNvPr id="4" name="Date Placeholder 4">
              <a:extLst>
                <a:ext uri="{FF2B5EF4-FFF2-40B4-BE49-F238E27FC236}">
                  <a16:creationId xmlns:a16="http://schemas.microsoft.com/office/drawing/2014/main" id="{4F247564-D17F-E050-0401-7940FE4DE866}"/>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7" name="Picture Placeholder 36" descr="A group of people in a room with computers&#10;&#10;Description automatically generated">
            <a:extLst>
              <a:ext uri="{FF2B5EF4-FFF2-40B4-BE49-F238E27FC236}">
                <a16:creationId xmlns:a16="http://schemas.microsoft.com/office/drawing/2014/main" id="{C3145917-0324-E817-6154-C66F41CFD8AE}"/>
              </a:ext>
            </a:extLst>
          </p:cNvPr>
          <p:cNvPicPr>
            <a:picLocks noGrp="1" noChangeAspect="1"/>
          </p:cNvPicPr>
          <p:nvPr>
            <p:ph type="pic" sz="quarter" idx="11"/>
          </p:nvPr>
        </p:nvPicPr>
        <p:blipFill>
          <a:blip r:embed="rId5"/>
          <a:srcRect l="18413" r="18413"/>
          <a:stretch>
            <a:fillRect/>
          </a:stretch>
        </p:blipFill>
        <p:spPr/>
      </p:pic>
    </p:spTree>
    <p:extLst>
      <p:ext uri="{BB962C8B-B14F-4D97-AF65-F5344CB8AC3E}">
        <p14:creationId xmlns:p14="http://schemas.microsoft.com/office/powerpoint/2010/main" val="648501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254C3-2EC7-BCDF-213F-BC5C76B66AE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E574656-97D3-0DDB-83E1-97271386BDD7}"/>
              </a:ext>
            </a:extLst>
          </p:cNvPr>
          <p:cNvSpPr>
            <a:spLocks noGrp="1"/>
          </p:cNvSpPr>
          <p:nvPr>
            <p:ph type="ctrTitle"/>
          </p:nvPr>
        </p:nvSpPr>
        <p:spPr>
          <a:xfrm>
            <a:off x="498567" y="460637"/>
            <a:ext cx="6759615" cy="900304"/>
          </a:xfrm>
        </p:spPr>
        <p:txBody>
          <a:bodyPr>
            <a:normAutofit fontScale="90000"/>
          </a:bodyPr>
          <a:lstStyle/>
          <a:p>
            <a:r>
              <a:rPr lang="en-US" b="1">
                <a:latin typeface="+mn-lt"/>
                <a:cs typeface="Times New Roman" panose="02020603050405020304" pitchFamily="18" charset="0"/>
              </a:rPr>
              <a:t>Model Evaluation Results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36339A6C-6053-5741-68F5-458E28677D6D}"/>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B7D2B842-544B-920B-9C5D-F6F793B3A55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B05A9A1-72E6-A45F-D817-4133B47F4C6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EC1D8B2A-68AA-45D4-A4F1-83BEC32AB64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20</a:t>
            </a:fld>
            <a:endParaRPr lang="en-US"/>
          </a:p>
        </p:txBody>
      </p:sp>
      <p:grpSp>
        <p:nvGrpSpPr>
          <p:cNvPr id="10" name="Group 9">
            <a:extLst>
              <a:ext uri="{FF2B5EF4-FFF2-40B4-BE49-F238E27FC236}">
                <a16:creationId xmlns:a16="http://schemas.microsoft.com/office/drawing/2014/main" id="{BAA66150-AC9D-7027-5E85-8831D69FF580}"/>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8CE9120E-2E04-1851-7AD0-6307278A5930}"/>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80BFCE0-A10D-E5C5-7316-36D9AFA7C54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a:extLst>
              <a:ext uri="{FF2B5EF4-FFF2-40B4-BE49-F238E27FC236}">
                <a16:creationId xmlns:a16="http://schemas.microsoft.com/office/drawing/2014/main" id="{B504100E-5E53-BD73-176E-506F77656A50}"/>
              </a:ext>
            </a:extLst>
          </p:cNvPr>
          <p:cNvPicPr>
            <a:picLocks noChangeAspect="1"/>
          </p:cNvPicPr>
          <p:nvPr/>
        </p:nvPicPr>
        <p:blipFill>
          <a:blip r:embed="rId5"/>
          <a:stretch>
            <a:fillRect/>
          </a:stretch>
        </p:blipFill>
        <p:spPr>
          <a:xfrm>
            <a:off x="826209" y="2003860"/>
            <a:ext cx="5883150" cy="3787468"/>
          </a:xfrm>
          <a:prstGeom prst="rect">
            <a:avLst/>
          </a:prstGeom>
        </p:spPr>
      </p:pic>
      <p:sp>
        <p:nvSpPr>
          <p:cNvPr id="4" name="TextBox 3">
            <a:extLst>
              <a:ext uri="{FF2B5EF4-FFF2-40B4-BE49-F238E27FC236}">
                <a16:creationId xmlns:a16="http://schemas.microsoft.com/office/drawing/2014/main" id="{7A31240B-1443-7872-08CF-07D95C1DCDA3}"/>
              </a:ext>
            </a:extLst>
          </p:cNvPr>
          <p:cNvSpPr txBox="1"/>
          <p:nvPr/>
        </p:nvSpPr>
        <p:spPr>
          <a:xfrm>
            <a:off x="653137" y="1066672"/>
            <a:ext cx="7469045" cy="707886"/>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Accuracy: </a:t>
            </a:r>
            <a:r>
              <a:rPr lang="en-US" sz="2000">
                <a:latin typeface="Times New Roman" panose="02020603050405020304" pitchFamily="18" charset="0"/>
                <a:cs typeface="Times New Roman" panose="02020603050405020304" pitchFamily="18" charset="0"/>
              </a:rPr>
              <a:t>The model achieved an accuracy of </a:t>
            </a:r>
            <a:r>
              <a:rPr lang="en-US" sz="2000" b="1">
                <a:latin typeface="Times New Roman" panose="02020603050405020304" pitchFamily="18" charset="0"/>
                <a:cs typeface="Times New Roman" panose="02020603050405020304" pitchFamily="18" charset="0"/>
              </a:rPr>
              <a:t>1.0</a:t>
            </a:r>
            <a:r>
              <a:rPr lang="en-US" sz="2000">
                <a:latin typeface="Times New Roman" panose="02020603050405020304" pitchFamily="18" charset="0"/>
                <a:cs typeface="Times New Roman" panose="02020603050405020304" pitchFamily="18" charset="0"/>
              </a:rPr>
              <a:t>, indicating perfect performance on the test data.</a:t>
            </a:r>
          </a:p>
        </p:txBody>
      </p:sp>
      <p:sp>
        <p:nvSpPr>
          <p:cNvPr id="5" name="TextBox 4">
            <a:extLst>
              <a:ext uri="{FF2B5EF4-FFF2-40B4-BE49-F238E27FC236}">
                <a16:creationId xmlns:a16="http://schemas.microsoft.com/office/drawing/2014/main" id="{E9E16BC5-A6C0-F55A-CE95-A892F9D590B4}"/>
              </a:ext>
            </a:extLst>
          </p:cNvPr>
          <p:cNvSpPr txBox="1"/>
          <p:nvPr/>
        </p:nvSpPr>
        <p:spPr>
          <a:xfrm>
            <a:off x="7340987" y="1981964"/>
            <a:ext cx="4467828" cy="249299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Precision</a:t>
            </a:r>
            <a:r>
              <a:rPr lang="en-US" sz="2000">
                <a:latin typeface="Times New Roman" panose="02020603050405020304" pitchFamily="18" charset="0"/>
                <a:cs typeface="Times New Roman" panose="02020603050405020304" pitchFamily="18" charset="0"/>
              </a:rPr>
              <a:t>: 1.0 for both classes, showing that the model correctly identified positive and negative cases.</a:t>
            </a:r>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Recall</a:t>
            </a:r>
            <a:r>
              <a:rPr lang="en-US" sz="2000">
                <a:latin typeface="Times New Roman" panose="02020603050405020304" pitchFamily="18" charset="0"/>
                <a:cs typeface="Times New Roman" panose="02020603050405020304" pitchFamily="18" charset="0"/>
              </a:rPr>
              <a:t>: 1.0 for both classes, meaning the model detected all actual positive and negative cases.</a:t>
            </a:r>
          </a:p>
        </p:txBody>
      </p:sp>
      <p:sp>
        <p:nvSpPr>
          <p:cNvPr id="2" name="Rectangle 1">
            <a:extLst>
              <a:ext uri="{FF2B5EF4-FFF2-40B4-BE49-F238E27FC236}">
                <a16:creationId xmlns:a16="http://schemas.microsoft.com/office/drawing/2014/main" id="{AA4283B5-F66D-F6BF-C90F-14D798DAEAFF}"/>
              </a:ext>
            </a:extLst>
          </p:cNvPr>
          <p:cNvSpPr/>
          <p:nvPr/>
        </p:nvSpPr>
        <p:spPr>
          <a:xfrm>
            <a:off x="3932804" y="65652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635627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D5843-7ADA-9EF8-46CC-9C5E6B3ACE8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C77354C-8BFE-9995-7E39-EBC8F7DE736D}"/>
              </a:ext>
            </a:extLst>
          </p:cNvPr>
          <p:cNvSpPr>
            <a:spLocks noGrp="1"/>
          </p:cNvSpPr>
          <p:nvPr>
            <p:ph type="ctrTitle"/>
          </p:nvPr>
        </p:nvSpPr>
        <p:spPr>
          <a:xfrm>
            <a:off x="498567" y="460637"/>
            <a:ext cx="6759615" cy="900304"/>
          </a:xfrm>
        </p:spPr>
        <p:txBody>
          <a:bodyPr>
            <a:normAutofit fontScale="90000"/>
          </a:bodyPr>
          <a:lstStyle/>
          <a:p>
            <a:r>
              <a:rPr lang="en-US" b="1">
                <a:latin typeface="+mn-lt"/>
              </a:rPr>
              <a:t>Model Prediction</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5F12B292-60C5-2ABF-0DB8-5F1374C85CA4}"/>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E3F0F86E-4830-F323-4CCB-985CC2C4D8FC}"/>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02E3A530-86B6-CF7F-76AA-1E4419051E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B26BF9F8-911A-4D6B-B925-9F626391EC1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21</a:t>
            </a:fld>
            <a:endParaRPr lang="en-US"/>
          </a:p>
        </p:txBody>
      </p:sp>
      <p:grpSp>
        <p:nvGrpSpPr>
          <p:cNvPr id="10" name="Group 9">
            <a:extLst>
              <a:ext uri="{FF2B5EF4-FFF2-40B4-BE49-F238E27FC236}">
                <a16:creationId xmlns:a16="http://schemas.microsoft.com/office/drawing/2014/main" id="{3DEA056F-E975-E1D5-96F1-E3059E88D15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BB3AF660-7733-5918-3B3B-D99F2E004308}"/>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CDA24E7-B5A1-8972-3ACE-9892B7B391F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7" name="Picture 6">
            <a:extLst>
              <a:ext uri="{FF2B5EF4-FFF2-40B4-BE49-F238E27FC236}">
                <a16:creationId xmlns:a16="http://schemas.microsoft.com/office/drawing/2014/main" id="{30874A37-AE84-888A-0C12-9CD63B589E3E}"/>
              </a:ext>
            </a:extLst>
          </p:cNvPr>
          <p:cNvPicPr>
            <a:picLocks noChangeAspect="1"/>
          </p:cNvPicPr>
          <p:nvPr/>
        </p:nvPicPr>
        <p:blipFill>
          <a:blip r:embed="rId6"/>
          <a:stretch>
            <a:fillRect/>
          </a:stretch>
        </p:blipFill>
        <p:spPr>
          <a:xfrm>
            <a:off x="309698" y="910789"/>
            <a:ext cx="6406292" cy="4740187"/>
          </a:xfrm>
          <a:prstGeom prst="rect">
            <a:avLst/>
          </a:prstGeom>
        </p:spPr>
      </p:pic>
      <p:pic>
        <p:nvPicPr>
          <p:cNvPr id="14" name="Picture 13">
            <a:extLst>
              <a:ext uri="{FF2B5EF4-FFF2-40B4-BE49-F238E27FC236}">
                <a16:creationId xmlns:a16="http://schemas.microsoft.com/office/drawing/2014/main" id="{7EE39A15-D93D-FAA8-1D5B-E35E00F32952}"/>
              </a:ext>
            </a:extLst>
          </p:cNvPr>
          <p:cNvPicPr>
            <a:picLocks noChangeAspect="1"/>
          </p:cNvPicPr>
          <p:nvPr/>
        </p:nvPicPr>
        <p:blipFill>
          <a:blip r:embed="rId7"/>
          <a:stretch>
            <a:fillRect/>
          </a:stretch>
        </p:blipFill>
        <p:spPr>
          <a:xfrm>
            <a:off x="5286099" y="3058878"/>
            <a:ext cx="5862831" cy="3338485"/>
          </a:xfrm>
          <a:prstGeom prst="rect">
            <a:avLst/>
          </a:prstGeom>
        </p:spPr>
      </p:pic>
      <p:sp>
        <p:nvSpPr>
          <p:cNvPr id="2" name="Rectangle 1">
            <a:extLst>
              <a:ext uri="{FF2B5EF4-FFF2-40B4-BE49-F238E27FC236}">
                <a16:creationId xmlns:a16="http://schemas.microsoft.com/office/drawing/2014/main" id="{156651D2-AB61-1270-9C31-762ACCD240F0}"/>
              </a:ext>
            </a:extLst>
          </p:cNvPr>
          <p:cNvSpPr/>
          <p:nvPr/>
        </p:nvSpPr>
        <p:spPr>
          <a:xfrm>
            <a:off x="3977840" y="655927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913518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F0A1E-0804-CC89-2F10-8BFD1853C2E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E546348-C537-FD3B-264B-22AE8DD6D769}"/>
              </a:ext>
            </a:extLst>
          </p:cNvPr>
          <p:cNvSpPr>
            <a:spLocks noGrp="1"/>
          </p:cNvSpPr>
          <p:nvPr>
            <p:ph type="ctrTitle"/>
          </p:nvPr>
        </p:nvSpPr>
        <p:spPr>
          <a:xfrm>
            <a:off x="498567" y="460637"/>
            <a:ext cx="6759615" cy="900304"/>
          </a:xfrm>
        </p:spPr>
        <p:txBody>
          <a:bodyPr>
            <a:normAutofit fontScale="90000"/>
          </a:bodyPr>
          <a:lstStyle/>
          <a:p>
            <a:r>
              <a:rPr lang="en-US" b="1">
                <a:latin typeface="+mn-lt"/>
              </a:rPr>
              <a:t>Prediction Results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0E7DE620-A865-5B3B-B63C-3D7F9995F623}"/>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F5835E1-683D-01AB-2F02-F3BA5C18D9D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0BAECD7B-F85A-F91C-8852-1518B1D4519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C6DD0430-1C26-19D5-A861-2F2AB526B53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22</a:t>
            </a:fld>
            <a:endParaRPr lang="en-US"/>
          </a:p>
        </p:txBody>
      </p:sp>
      <p:grpSp>
        <p:nvGrpSpPr>
          <p:cNvPr id="10" name="Group 9">
            <a:extLst>
              <a:ext uri="{FF2B5EF4-FFF2-40B4-BE49-F238E27FC236}">
                <a16:creationId xmlns:a16="http://schemas.microsoft.com/office/drawing/2014/main" id="{50422788-F829-2B29-024F-6CB5FAF3F46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201582C-C825-980B-B378-853CC625F683}"/>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D9162A94-8A60-2865-5E55-DF67F6CA6A6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4" name="Picture 3">
            <a:extLst>
              <a:ext uri="{FF2B5EF4-FFF2-40B4-BE49-F238E27FC236}">
                <a16:creationId xmlns:a16="http://schemas.microsoft.com/office/drawing/2014/main" id="{FB709F0F-2D9E-598D-74C3-388373D5486B}"/>
              </a:ext>
            </a:extLst>
          </p:cNvPr>
          <p:cNvPicPr>
            <a:picLocks noChangeAspect="1"/>
          </p:cNvPicPr>
          <p:nvPr/>
        </p:nvPicPr>
        <p:blipFill>
          <a:blip r:embed="rId6"/>
          <a:stretch>
            <a:fillRect/>
          </a:stretch>
        </p:blipFill>
        <p:spPr>
          <a:xfrm>
            <a:off x="650075" y="1330696"/>
            <a:ext cx="7094835" cy="1074513"/>
          </a:xfrm>
          <a:prstGeom prst="rect">
            <a:avLst/>
          </a:prstGeom>
        </p:spPr>
      </p:pic>
      <p:sp>
        <p:nvSpPr>
          <p:cNvPr id="5" name="TextBox 4">
            <a:extLst>
              <a:ext uri="{FF2B5EF4-FFF2-40B4-BE49-F238E27FC236}">
                <a16:creationId xmlns:a16="http://schemas.microsoft.com/office/drawing/2014/main" id="{A849ABBD-0634-3B50-BA97-3597909F1A47}"/>
              </a:ext>
            </a:extLst>
          </p:cNvPr>
          <p:cNvSpPr txBox="1"/>
          <p:nvPr/>
        </p:nvSpPr>
        <p:spPr>
          <a:xfrm>
            <a:off x="662542" y="3060885"/>
            <a:ext cx="6431666" cy="707886"/>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Displayed predictions for each user, showing if they were classified as "benign" (0.0) or "potential threat" (1.0).</a:t>
            </a:r>
          </a:p>
        </p:txBody>
      </p:sp>
      <p:sp>
        <p:nvSpPr>
          <p:cNvPr id="15" name="TextBox 14">
            <a:extLst>
              <a:ext uri="{FF2B5EF4-FFF2-40B4-BE49-F238E27FC236}">
                <a16:creationId xmlns:a16="http://schemas.microsoft.com/office/drawing/2014/main" id="{BF2ECDCF-331F-C5E0-7119-55383477106B}"/>
              </a:ext>
            </a:extLst>
          </p:cNvPr>
          <p:cNvSpPr txBox="1"/>
          <p:nvPr/>
        </p:nvSpPr>
        <p:spPr>
          <a:xfrm>
            <a:off x="636832" y="4108298"/>
            <a:ext cx="6261904" cy="707886"/>
          </a:xfrm>
          <a:prstGeom prst="rect">
            <a:avLst/>
          </a:prstGeom>
          <a:noFill/>
        </p:spPr>
        <p:txBody>
          <a:bodyPr wrap="square">
            <a:spAutoFit/>
          </a:bodyPr>
          <a:lstStyle/>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Presented relevant features for each user, such as logon counts, device access counts, and personality traits.</a:t>
            </a:r>
          </a:p>
        </p:txBody>
      </p:sp>
      <p:sp>
        <p:nvSpPr>
          <p:cNvPr id="2" name="Rectangle 1">
            <a:extLst>
              <a:ext uri="{FF2B5EF4-FFF2-40B4-BE49-F238E27FC236}">
                <a16:creationId xmlns:a16="http://schemas.microsoft.com/office/drawing/2014/main" id="{0BE7ADAB-941C-6E01-C5C3-B7E3FFC312E4}"/>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202002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2519754" y="2370028"/>
            <a:ext cx="9842089" cy="1476504"/>
          </a:xfrm>
        </p:spPr>
        <p:txBody>
          <a:bodyPr>
            <a:noAutofit/>
          </a:bodyPr>
          <a:lstStyle/>
          <a:p>
            <a:r>
              <a:rPr lang="en-US" sz="5400">
                <a:latin typeface="Adobe Devanagari"/>
              </a:rPr>
              <a:t>Organizational Threat profiling with network traffic analyze</a:t>
            </a:r>
            <a:endParaRPr lang="en-US" sz="5400"/>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7324099" y="4074984"/>
            <a:ext cx="4499892" cy="763899"/>
          </a:xfrm>
        </p:spPr>
        <p:txBody>
          <a:bodyPr>
            <a:normAutofit/>
          </a:bodyPr>
          <a:lstStyle/>
          <a:p>
            <a:r>
              <a:rPr lang="en-US" sz="2400" b="0">
                <a:latin typeface="Adobe Devanagari"/>
              </a:rPr>
              <a:t>IT21226496 |</a:t>
            </a:r>
            <a:r>
              <a:rPr lang="en-US" sz="2400" b="0">
                <a:effectLst/>
                <a:latin typeface="Adobe Devanagari"/>
                <a:ea typeface="DengXian"/>
              </a:rPr>
              <a:t> W.M.M. Gunasekara</a:t>
            </a:r>
          </a:p>
        </p:txBody>
      </p:sp>
      <p:sp>
        <p:nvSpPr>
          <p:cNvPr id="3" name="Text Placeholder 2">
            <a:extLst>
              <a:ext uri="{FF2B5EF4-FFF2-40B4-BE49-F238E27FC236}">
                <a16:creationId xmlns:a16="http://schemas.microsoft.com/office/drawing/2014/main" id="{51DFCEEE-4148-3E6D-7DA4-1B84EFEA8EE1}"/>
              </a:ext>
            </a:extLst>
          </p:cNvPr>
          <p:cNvSpPr>
            <a:spLocks noGrp="1"/>
          </p:cNvSpPr>
          <p:nvPr>
            <p:ph type="body" sz="quarter" idx="12"/>
          </p:nvPr>
        </p:nvSpPr>
        <p:spPr>
          <a:xfrm>
            <a:off x="7324099" y="4877940"/>
            <a:ext cx="4212906" cy="633447"/>
          </a:xfrm>
        </p:spPr>
        <p:txBody>
          <a:bodyPr>
            <a:normAutofit/>
          </a:bodyPr>
          <a:lstStyle/>
          <a:p>
            <a:pPr marL="0" indent="0">
              <a:buNone/>
            </a:pPr>
            <a:r>
              <a:rPr lang="en-US" sz="2000" b="0">
                <a:latin typeface="Cambria"/>
                <a:ea typeface="Cambria"/>
              </a:rPr>
              <a:t>specialize in cybersecurity</a:t>
            </a:r>
            <a:endParaRPr lang="en-US" sz="2000"/>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pic>
        <p:nvPicPr>
          <p:cNvPr id="9" name="Picture 8" descr="A person with long black hair&#10;&#10;Description automatically generated">
            <a:extLst>
              <a:ext uri="{FF2B5EF4-FFF2-40B4-BE49-F238E27FC236}">
                <a16:creationId xmlns:a16="http://schemas.microsoft.com/office/drawing/2014/main" id="{78047E11-2F93-1FCB-4B5D-782BE5C121DC}"/>
              </a:ext>
            </a:extLst>
          </p:cNvPr>
          <p:cNvPicPr>
            <a:picLocks noChangeAspect="1"/>
          </p:cNvPicPr>
          <p:nvPr/>
        </p:nvPicPr>
        <p:blipFill>
          <a:blip r:embed="rId2"/>
          <a:stretch>
            <a:fillRect/>
          </a:stretch>
        </p:blipFill>
        <p:spPr>
          <a:xfrm>
            <a:off x="127835" y="112415"/>
            <a:ext cx="1927107" cy="2257613"/>
          </a:xfrm>
          <a:prstGeom prst="rect">
            <a:avLst/>
          </a:prstGeom>
        </p:spPr>
      </p:pic>
    </p:spTree>
    <p:extLst>
      <p:ext uri="{BB962C8B-B14F-4D97-AF65-F5344CB8AC3E}">
        <p14:creationId xmlns:p14="http://schemas.microsoft.com/office/powerpoint/2010/main" val="46347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25DA-3ED4-C14F-6C5B-594F4481E2A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41042DD-C609-3852-C442-A046347E0BDA}"/>
              </a:ext>
            </a:extLst>
          </p:cNvPr>
          <p:cNvSpPr>
            <a:spLocks noGrp="1"/>
          </p:cNvSpPr>
          <p:nvPr>
            <p:ph type="ctrTitle"/>
          </p:nvPr>
        </p:nvSpPr>
        <p:spPr>
          <a:xfrm>
            <a:off x="613813" y="509585"/>
            <a:ext cx="6732237" cy="1524000"/>
          </a:xfrm>
        </p:spPr>
        <p:txBody>
          <a:bodyPr>
            <a:normAutofit/>
          </a:bodyPr>
          <a:lstStyle/>
          <a:p>
            <a:r>
              <a:rPr lang="en-US" b="1" kern="100">
                <a:effectLst/>
                <a:latin typeface="Aptos" panose="020B0004020202020204" pitchFamily="34" charset="0"/>
                <a:ea typeface="Aptos" panose="020B0004020202020204" pitchFamily="34" charset="0"/>
                <a:cs typeface="Times New Roman" panose="02020603050405020304" pitchFamily="18" charset="0"/>
              </a:rPr>
              <a:t>Overview</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2933D145-74C0-44E8-968D-05342AA1F0CB}"/>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8E0361FF-8051-81E5-EE16-8287DBCB4CE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DA14D0C-D09F-6C92-D419-A9CB71C97F2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0C50652-E1BF-93A5-2549-1F9D6F289F0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24</a:t>
            </a:fld>
            <a:endParaRPr lang="en-US"/>
          </a:p>
        </p:txBody>
      </p:sp>
      <p:grpSp>
        <p:nvGrpSpPr>
          <p:cNvPr id="10" name="Group 9">
            <a:extLst>
              <a:ext uri="{FF2B5EF4-FFF2-40B4-BE49-F238E27FC236}">
                <a16:creationId xmlns:a16="http://schemas.microsoft.com/office/drawing/2014/main" id="{21577155-778D-5BD1-D6E0-053E685DC5C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5AECF51-A31B-AAD0-A7A4-4FC541ECDF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8641F2-5FA1-165C-7695-0F04B90A8ED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3" name="Text Placeholder 23">
            <a:extLst>
              <a:ext uri="{FF2B5EF4-FFF2-40B4-BE49-F238E27FC236}">
                <a16:creationId xmlns:a16="http://schemas.microsoft.com/office/drawing/2014/main" id="{8C6FDE38-1F01-3D81-7761-692AFA6D94E1}"/>
              </a:ext>
            </a:extLst>
          </p:cNvPr>
          <p:cNvSpPr txBox="1">
            <a:spLocks/>
          </p:cNvSpPr>
          <p:nvPr/>
        </p:nvSpPr>
        <p:spPr>
          <a:xfrm>
            <a:off x="1426421" y="1740313"/>
            <a:ext cx="9043337" cy="2818282"/>
          </a:xfrm>
          <a:prstGeom prst="rect">
            <a:avLst/>
          </a:prstGeom>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Network traffic analysis focuses on examining patterns and anomalies within network data to detect and classify abnormal behavior effectively. Utilizing advanced machine learning techniques such as Generative Adversarial Networks (GANs), neural networks, and decision tree classifiers, this component ensures precise anomaly detection by analyzing key network metrics. By identifying deviations from normal traffic behavior, this component provides good and efficient methods for  detection and classification, essential for maintaining the integrity of network operations.</a:t>
            </a:r>
            <a:endParaRPr lang="en-US"/>
          </a:p>
        </p:txBody>
      </p:sp>
      <p:sp>
        <p:nvSpPr>
          <p:cNvPr id="2" name="Rectangle 1">
            <a:extLst>
              <a:ext uri="{FF2B5EF4-FFF2-40B4-BE49-F238E27FC236}">
                <a16:creationId xmlns:a16="http://schemas.microsoft.com/office/drawing/2014/main" id="{867F5513-7772-FCCB-2CF9-318E3E623D84}"/>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777304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0B31-65AF-C9C1-0260-9F037698179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0FB76B4D-6192-3ECE-E52D-31D511B794C2}"/>
              </a:ext>
            </a:extLst>
          </p:cNvPr>
          <p:cNvSpPr>
            <a:spLocks noGrp="1"/>
          </p:cNvSpPr>
          <p:nvPr>
            <p:ph type="ctrTitle"/>
          </p:nvPr>
        </p:nvSpPr>
        <p:spPr>
          <a:xfrm>
            <a:off x="593218" y="303638"/>
            <a:ext cx="6670454" cy="638433"/>
          </a:xfrm>
        </p:spPr>
        <p:txBody>
          <a:bodyPr>
            <a:normAutofit/>
          </a:bodyPr>
          <a:lstStyle/>
          <a:p>
            <a:r>
              <a:rPr lang="en-US" sz="3600" b="1" kern="100">
                <a:effectLst/>
                <a:latin typeface="Aptos"/>
                <a:ea typeface="Aptos" panose="020B0004020202020204" pitchFamily="34" charset="0"/>
                <a:cs typeface="Times New Roman"/>
              </a:rPr>
              <a:t>Overview dataset</a:t>
            </a:r>
            <a:endParaRPr lang="en-US">
              <a:latin typeface="Aptos"/>
              <a:cs typeface="Times New Roman"/>
            </a:endParaRPr>
          </a:p>
        </p:txBody>
      </p:sp>
      <p:sp>
        <p:nvSpPr>
          <p:cNvPr id="24" name="Text Placeholder 23">
            <a:extLst>
              <a:ext uri="{FF2B5EF4-FFF2-40B4-BE49-F238E27FC236}">
                <a16:creationId xmlns:a16="http://schemas.microsoft.com/office/drawing/2014/main" id="{FBFF8C8F-B5C8-C501-40E7-CF42E8123A3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D4FDAD-18F3-A63B-91D1-F6EF3F7FF4C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67CD6F9-FABE-F583-9C60-A7A5AAAC71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444D4A7-7DE5-3B6A-D19F-EB0E79F1A6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25</a:t>
            </a:fld>
            <a:endParaRPr lang="en-US"/>
          </a:p>
        </p:txBody>
      </p:sp>
      <p:grpSp>
        <p:nvGrpSpPr>
          <p:cNvPr id="10" name="Group 9">
            <a:extLst>
              <a:ext uri="{FF2B5EF4-FFF2-40B4-BE49-F238E27FC236}">
                <a16:creationId xmlns:a16="http://schemas.microsoft.com/office/drawing/2014/main" id="{D25DB525-EF4E-C8F9-ED98-A0F88D8AE5F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212D848-9E31-7278-D9A8-A70EE786C6DE}"/>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B13B17E-AC7A-1519-FC2E-53AD8343408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3" name="Text Placeholder 23">
            <a:extLst>
              <a:ext uri="{FF2B5EF4-FFF2-40B4-BE49-F238E27FC236}">
                <a16:creationId xmlns:a16="http://schemas.microsoft.com/office/drawing/2014/main" id="{064489B7-D6EC-1B29-BAD9-592BA5A953E5}"/>
              </a:ext>
            </a:extLst>
          </p:cNvPr>
          <p:cNvSpPr txBox="1">
            <a:spLocks/>
          </p:cNvSpPr>
          <p:nvPr/>
        </p:nvSpPr>
        <p:spPr>
          <a:xfrm>
            <a:off x="509963" y="1340857"/>
            <a:ext cx="10568306" cy="3073577"/>
          </a:xfrm>
          <a:prstGeom prst="rect">
            <a:avLst/>
          </a:prstGeom>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The dataset used is the </a:t>
            </a:r>
            <a:r>
              <a:rPr lang="en-US" sz="2000" b="1">
                <a:latin typeface="Aptos"/>
                <a:ea typeface="+mn-lt"/>
                <a:cs typeface="+mn-lt"/>
              </a:rPr>
              <a:t>CICIDS 2017 Dataset</a:t>
            </a:r>
            <a:r>
              <a:rPr lang="en-US" sz="2000">
                <a:latin typeface="Aptos"/>
                <a:ea typeface="+mn-lt"/>
                <a:cs typeface="+mn-lt"/>
              </a:rPr>
              <a:t>, available on Kaggle (</a:t>
            </a:r>
            <a:r>
              <a:rPr lang="en-US" sz="2000">
                <a:latin typeface="Aptos"/>
                <a:ea typeface="+mn-lt"/>
                <a:cs typeface="+mn-lt"/>
                <a:hlinkClick r:id="rId5"/>
              </a:rPr>
              <a:t>link</a:t>
            </a:r>
            <a:r>
              <a:rPr lang="en-US" sz="2000">
                <a:latin typeface="Aptos"/>
                <a:ea typeface="+mn-lt"/>
                <a:cs typeface="+mn-lt"/>
              </a:rPr>
              <a:t>). This dataset is designed for </a:t>
            </a:r>
            <a:r>
              <a:rPr lang="en-US" sz="2000" b="1">
                <a:latin typeface="Aptos"/>
                <a:ea typeface="+mn-lt"/>
                <a:cs typeface="+mn-lt"/>
              </a:rPr>
              <a:t>anomaly detection</a:t>
            </a:r>
            <a:r>
              <a:rPr lang="en-US" sz="2000">
                <a:latin typeface="Aptos"/>
                <a:ea typeface="+mn-lt"/>
                <a:cs typeface="+mn-lt"/>
              </a:rPr>
              <a:t> in network traffic. It contains:</a:t>
            </a:r>
            <a:endParaRPr lang="en-US" sz="2000">
              <a:latin typeface="Aptos"/>
            </a:endParaRPr>
          </a:p>
          <a:p>
            <a:pPr algn="just">
              <a:buFont typeface="Calibri"/>
              <a:buChar char=" "/>
            </a:pPr>
            <a:r>
              <a:rPr lang="en-US" sz="2000" b="1">
                <a:latin typeface="Aptos"/>
                <a:ea typeface="+mn-lt"/>
                <a:cs typeface="+mn-lt"/>
              </a:rPr>
              <a:t>Simulated attack scenarios</a:t>
            </a:r>
            <a:r>
              <a:rPr lang="en-US" sz="2000">
                <a:latin typeface="Aptos"/>
                <a:ea typeface="+mn-lt"/>
                <a:cs typeface="+mn-lt"/>
              </a:rPr>
              <a:t>, including Brute Force, DoS/DDoS, Web Attacks, Port Scans, and more, captured across multiple days.</a:t>
            </a:r>
          </a:p>
          <a:p>
            <a:pPr algn="just">
              <a:buFont typeface="Calibri"/>
              <a:buChar char=" "/>
            </a:pPr>
            <a:r>
              <a:rPr lang="en-US" sz="2000" b="1">
                <a:latin typeface="Aptos"/>
                <a:ea typeface="+mn-lt"/>
                <a:cs typeface="+mn-lt"/>
              </a:rPr>
              <a:t>79 features</a:t>
            </a:r>
            <a:r>
              <a:rPr lang="en-US" sz="2000">
                <a:latin typeface="Aptos"/>
                <a:ea typeface="+mn-lt"/>
                <a:cs typeface="+mn-lt"/>
              </a:rPr>
              <a:t>: Covering network metrics such as flow duration, packet size, and traffic rates.</a:t>
            </a:r>
            <a:endParaRPr lang="en-US" sz="2000">
              <a:latin typeface="Aptos"/>
            </a:endParaRPr>
          </a:p>
          <a:p>
            <a:pPr algn="just">
              <a:buFont typeface="Calibri"/>
              <a:buChar char=" "/>
            </a:pPr>
            <a:r>
              <a:rPr lang="en-US" sz="2000">
                <a:latin typeface="Aptos"/>
                <a:ea typeface="+mn-lt"/>
                <a:cs typeface="+mn-lt"/>
              </a:rPr>
              <a:t>Labeled data for supervised learning and anomaly detection, providing an ideal resource for training models to differentiate between benign and malicious traffic.</a:t>
            </a:r>
          </a:p>
          <a:p>
            <a:pPr algn="just">
              <a:buNone/>
            </a:pPr>
            <a:endParaRPr lang="en-US" sz="2000">
              <a:latin typeface="Aptos"/>
            </a:endParaRPr>
          </a:p>
        </p:txBody>
      </p:sp>
      <p:sp>
        <p:nvSpPr>
          <p:cNvPr id="2" name="Rectangle 1">
            <a:extLst>
              <a:ext uri="{FF2B5EF4-FFF2-40B4-BE49-F238E27FC236}">
                <a16:creationId xmlns:a16="http://schemas.microsoft.com/office/drawing/2014/main" id="{FC012D51-8763-A6DB-E0AE-9A955C3F910E}"/>
              </a:ext>
            </a:extLst>
          </p:cNvPr>
          <p:cNvSpPr/>
          <p:nvPr/>
        </p:nvSpPr>
        <p:spPr>
          <a:xfrm>
            <a:off x="3767784" y="653932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076404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0B31-65AF-C9C1-0260-9F037698179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0FB76B4D-6192-3ECE-E52D-31D511B794C2}"/>
              </a:ext>
            </a:extLst>
          </p:cNvPr>
          <p:cNvSpPr>
            <a:spLocks noGrp="1"/>
          </p:cNvSpPr>
          <p:nvPr>
            <p:ph type="ctrTitle"/>
          </p:nvPr>
        </p:nvSpPr>
        <p:spPr>
          <a:xfrm>
            <a:off x="593218" y="303638"/>
            <a:ext cx="6670454" cy="638433"/>
          </a:xfrm>
        </p:spPr>
        <p:txBody>
          <a:bodyPr>
            <a:normAutofit/>
          </a:bodyPr>
          <a:lstStyle/>
          <a:p>
            <a:r>
              <a:rPr lang="en-US" sz="3600" b="1" kern="100">
                <a:effectLst/>
                <a:latin typeface="Aptos"/>
                <a:ea typeface="Aptos" panose="020B0004020202020204" pitchFamily="34" charset="0"/>
                <a:cs typeface="Times New Roman"/>
              </a:rPr>
              <a:t>Overview dataset</a:t>
            </a:r>
            <a:endParaRPr lang="en-US">
              <a:latin typeface="Aptos"/>
              <a:cs typeface="Times New Roman"/>
            </a:endParaRPr>
          </a:p>
        </p:txBody>
      </p:sp>
      <p:sp>
        <p:nvSpPr>
          <p:cNvPr id="24" name="Text Placeholder 23">
            <a:extLst>
              <a:ext uri="{FF2B5EF4-FFF2-40B4-BE49-F238E27FC236}">
                <a16:creationId xmlns:a16="http://schemas.microsoft.com/office/drawing/2014/main" id="{FBFF8C8F-B5C8-C501-40E7-CF42E8123A3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D4FDAD-18F3-A63B-91D1-F6EF3F7FF4C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67CD6F9-FABE-F583-9C60-A7A5AAAC71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444D4A7-7DE5-3B6A-D19F-EB0E79F1A6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26</a:t>
            </a:fld>
            <a:endParaRPr lang="en-US"/>
          </a:p>
        </p:txBody>
      </p:sp>
      <p:grpSp>
        <p:nvGrpSpPr>
          <p:cNvPr id="10" name="Group 9">
            <a:extLst>
              <a:ext uri="{FF2B5EF4-FFF2-40B4-BE49-F238E27FC236}">
                <a16:creationId xmlns:a16="http://schemas.microsoft.com/office/drawing/2014/main" id="{D25DB525-EF4E-C8F9-ED98-A0F88D8AE5F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212D848-9E31-7278-D9A8-A70EE786C6DE}"/>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B13B17E-AC7A-1519-FC2E-53AD8343408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2" name="Picture 1" descr="A screenshot of a spreadsheet&#10;&#10;Description automatically generated">
            <a:extLst>
              <a:ext uri="{FF2B5EF4-FFF2-40B4-BE49-F238E27FC236}">
                <a16:creationId xmlns:a16="http://schemas.microsoft.com/office/drawing/2014/main" id="{FB8F435D-514F-1CE8-33B7-BA95B075D146}"/>
              </a:ext>
            </a:extLst>
          </p:cNvPr>
          <p:cNvPicPr>
            <a:picLocks noChangeAspect="1"/>
          </p:cNvPicPr>
          <p:nvPr/>
        </p:nvPicPr>
        <p:blipFill>
          <a:blip r:embed="rId5"/>
          <a:stretch>
            <a:fillRect/>
          </a:stretch>
        </p:blipFill>
        <p:spPr>
          <a:xfrm>
            <a:off x="463379" y="1356149"/>
            <a:ext cx="11584460" cy="3682324"/>
          </a:xfrm>
          <a:prstGeom prst="rect">
            <a:avLst/>
          </a:prstGeom>
        </p:spPr>
      </p:pic>
      <p:sp>
        <p:nvSpPr>
          <p:cNvPr id="3" name="Rectangle 2">
            <a:extLst>
              <a:ext uri="{FF2B5EF4-FFF2-40B4-BE49-F238E27FC236}">
                <a16:creationId xmlns:a16="http://schemas.microsoft.com/office/drawing/2014/main" id="{6BE589B5-FCA6-16C8-E746-30C87B679F47}"/>
              </a:ext>
            </a:extLst>
          </p:cNvPr>
          <p:cNvSpPr/>
          <p:nvPr/>
        </p:nvSpPr>
        <p:spPr>
          <a:xfrm>
            <a:off x="3850409"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236277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Loading Dataset</a:t>
            </a:r>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27</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2" name="Picture 1" descr="A screen shot of a computer&#10;&#10;Description automatically generated">
            <a:extLst>
              <a:ext uri="{FF2B5EF4-FFF2-40B4-BE49-F238E27FC236}">
                <a16:creationId xmlns:a16="http://schemas.microsoft.com/office/drawing/2014/main" id="{14F77797-9EE0-EFA2-89D4-98193C8D5A8B}"/>
              </a:ext>
            </a:extLst>
          </p:cNvPr>
          <p:cNvPicPr>
            <a:picLocks noChangeAspect="1"/>
          </p:cNvPicPr>
          <p:nvPr/>
        </p:nvPicPr>
        <p:blipFill>
          <a:blip r:embed="rId5"/>
          <a:stretch>
            <a:fillRect/>
          </a:stretch>
        </p:blipFill>
        <p:spPr>
          <a:xfrm>
            <a:off x="2072716" y="856305"/>
            <a:ext cx="8365537" cy="4958075"/>
          </a:xfrm>
          <a:prstGeom prst="rect">
            <a:avLst/>
          </a:prstGeom>
        </p:spPr>
      </p:pic>
      <p:sp>
        <p:nvSpPr>
          <p:cNvPr id="3" name="Rectangle 2">
            <a:extLst>
              <a:ext uri="{FF2B5EF4-FFF2-40B4-BE49-F238E27FC236}">
                <a16:creationId xmlns:a16="http://schemas.microsoft.com/office/drawing/2014/main" id="{A81CEAA8-AF7B-C318-B0A3-226CAA4D09BA}"/>
              </a:ext>
            </a:extLst>
          </p:cNvPr>
          <p:cNvSpPr/>
          <p:nvPr/>
        </p:nvSpPr>
        <p:spPr>
          <a:xfrm>
            <a:off x="3965010" y="65334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107071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Content of Dataset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28</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descr="A screenshot of a computer&#10;&#10;Description automatically generated">
            <a:extLst>
              <a:ext uri="{FF2B5EF4-FFF2-40B4-BE49-F238E27FC236}">
                <a16:creationId xmlns:a16="http://schemas.microsoft.com/office/drawing/2014/main" id="{A74FAC25-79DC-298B-7A5F-40A0DFAA46FF}"/>
              </a:ext>
            </a:extLst>
          </p:cNvPr>
          <p:cNvPicPr>
            <a:picLocks noChangeAspect="1"/>
          </p:cNvPicPr>
          <p:nvPr/>
        </p:nvPicPr>
        <p:blipFill>
          <a:blip r:embed="rId5"/>
          <a:stretch>
            <a:fillRect/>
          </a:stretch>
        </p:blipFill>
        <p:spPr>
          <a:xfrm>
            <a:off x="1657648" y="978243"/>
            <a:ext cx="3748650" cy="531340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DBDD98D-8058-75FE-3679-77C035130954}"/>
              </a:ext>
            </a:extLst>
          </p:cNvPr>
          <p:cNvPicPr>
            <a:picLocks noChangeAspect="1"/>
          </p:cNvPicPr>
          <p:nvPr/>
        </p:nvPicPr>
        <p:blipFill>
          <a:blip r:embed="rId6"/>
          <a:stretch>
            <a:fillRect/>
          </a:stretch>
        </p:blipFill>
        <p:spPr>
          <a:xfrm>
            <a:off x="5610435" y="978243"/>
            <a:ext cx="2515726" cy="5313406"/>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EF7997AF-A388-9999-D414-C815A21CBE23}"/>
              </a:ext>
            </a:extLst>
          </p:cNvPr>
          <p:cNvPicPr>
            <a:picLocks noChangeAspect="1"/>
          </p:cNvPicPr>
          <p:nvPr/>
        </p:nvPicPr>
        <p:blipFill>
          <a:blip r:embed="rId7"/>
          <a:stretch>
            <a:fillRect/>
          </a:stretch>
        </p:blipFill>
        <p:spPr>
          <a:xfrm>
            <a:off x="8643036" y="975925"/>
            <a:ext cx="2114036" cy="1693393"/>
          </a:xfrm>
          <a:prstGeom prst="rect">
            <a:avLst/>
          </a:prstGeom>
        </p:spPr>
      </p:pic>
      <p:sp>
        <p:nvSpPr>
          <p:cNvPr id="2" name="Rectangle 1">
            <a:extLst>
              <a:ext uri="{FF2B5EF4-FFF2-40B4-BE49-F238E27FC236}">
                <a16:creationId xmlns:a16="http://schemas.microsoft.com/office/drawing/2014/main" id="{D1E71B16-9BCA-443D-14EC-AE85C235243B}"/>
              </a:ext>
            </a:extLst>
          </p:cNvPr>
          <p:cNvSpPr/>
          <p:nvPr/>
        </p:nvSpPr>
        <p:spPr>
          <a:xfrm>
            <a:off x="3793443"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958343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Content of Dataset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29</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2" name="Picture 1" descr="A computer screen shot of a black screen&#10;&#10;Description automatically generated">
            <a:extLst>
              <a:ext uri="{FF2B5EF4-FFF2-40B4-BE49-F238E27FC236}">
                <a16:creationId xmlns:a16="http://schemas.microsoft.com/office/drawing/2014/main" id="{48DF9347-59A9-7F5D-E9A7-03786600F49D}"/>
              </a:ext>
            </a:extLst>
          </p:cNvPr>
          <p:cNvPicPr>
            <a:picLocks noChangeAspect="1"/>
          </p:cNvPicPr>
          <p:nvPr/>
        </p:nvPicPr>
        <p:blipFill>
          <a:blip r:embed="rId5"/>
          <a:stretch>
            <a:fillRect/>
          </a:stretch>
        </p:blipFill>
        <p:spPr>
          <a:xfrm>
            <a:off x="395159" y="1148406"/>
            <a:ext cx="4667250" cy="165735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45A8DF65-960C-8DC2-588A-E97382C6883A}"/>
              </a:ext>
            </a:extLst>
          </p:cNvPr>
          <p:cNvPicPr>
            <a:picLocks noChangeAspect="1"/>
          </p:cNvPicPr>
          <p:nvPr/>
        </p:nvPicPr>
        <p:blipFill>
          <a:blip r:embed="rId6"/>
          <a:stretch>
            <a:fillRect/>
          </a:stretch>
        </p:blipFill>
        <p:spPr>
          <a:xfrm>
            <a:off x="5253939" y="1150723"/>
            <a:ext cx="6132556" cy="4237338"/>
          </a:xfrm>
          <a:prstGeom prst="rect">
            <a:avLst/>
          </a:prstGeom>
        </p:spPr>
      </p:pic>
      <p:sp>
        <p:nvSpPr>
          <p:cNvPr id="11" name="Rectangle 10">
            <a:extLst>
              <a:ext uri="{FF2B5EF4-FFF2-40B4-BE49-F238E27FC236}">
                <a16:creationId xmlns:a16="http://schemas.microsoft.com/office/drawing/2014/main" id="{7EC5F647-A589-07D8-01E4-401B323A2BF5}"/>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77105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518295" y="608365"/>
            <a:ext cx="9234478" cy="844380"/>
          </a:xfrm>
        </p:spPr>
        <p:txBody>
          <a:bodyPr vert="horz" lIns="91440" tIns="45720" rIns="91440" bIns="45720" rtlCol="0" anchor="b">
            <a:noAutofit/>
          </a:bodyPr>
          <a:lstStyle/>
          <a:p>
            <a:r>
              <a:rPr lang="en-US" b="1">
                <a:effectLst/>
                <a:ea typeface="Aptos" panose="020B0004020202020204" pitchFamily="34" charset="0"/>
                <a:cs typeface="Times New Roman"/>
              </a:rPr>
              <a:t>Introduction to the overall projec</a:t>
            </a:r>
            <a:r>
              <a:rPr lang="en-US" sz="4000" b="1">
                <a:effectLst/>
                <a:ea typeface="Aptos" panose="020B0004020202020204" pitchFamily="34" charset="0"/>
                <a:cs typeface="Times New Roman"/>
              </a:rPr>
              <a:t>t</a:t>
            </a:r>
            <a:endParaRPr lang="en-US" sz="4000">
              <a:cs typeface="Times New Roman"/>
            </a:endParaRP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629265" y="1546267"/>
            <a:ext cx="7118554" cy="4267200"/>
          </a:xfrm>
        </p:spPr>
        <p:txBody>
          <a:bodyPr>
            <a:normAutofit lnSpcReduction="10000"/>
          </a:bodyPr>
          <a:lstStyle/>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Evolving cybersecurity landscape with increasingly sophisticated threats.</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Need for NextGen SOCs to handle volume and complexity of attacks.</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Potential of deep learning to analyze vast, heterogeneous data.</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Research focus on profiling and predicting organizational threats.</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Integration of network traffic, endpoint logs, physical security systems, and human behavior data.</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Develop modern SOCs for improved threat detection and response.</a:t>
            </a:r>
            <a:endParaRPr lang="en-US" sz="2000">
              <a:latin typeface="Times New Roman" panose="02020603050405020304" pitchFamily="18" charset="0"/>
              <a:cs typeface="Times New Roman" panose="02020603050405020304" pitchFamily="18" charset="0"/>
            </a:endParaRPr>
          </a:p>
          <a:p>
            <a:endParaRPr lang="en-US"/>
          </a:p>
          <a:p>
            <a:endParaRPr lang="en-US"/>
          </a:p>
        </p:txBody>
      </p:sp>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39472" y="-23813"/>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a:t>
            </a:fld>
            <a:endParaRPr lang="en-US"/>
          </a:p>
        </p:txBody>
      </p:sp>
      <p:grpSp>
        <p:nvGrpSpPr>
          <p:cNvPr id="4" name="Group 3">
            <a:extLst>
              <a:ext uri="{FF2B5EF4-FFF2-40B4-BE49-F238E27FC236}">
                <a16:creationId xmlns:a16="http://schemas.microsoft.com/office/drawing/2014/main" id="{A13369C1-F290-89FB-3F37-27E0DF97B81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29290FA-7FF0-6163-7806-61655A6E8AD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C46B19A-FAE9-9A1C-88A9-58BA1472332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Tree>
    <p:extLst>
      <p:ext uri="{BB962C8B-B14F-4D97-AF65-F5344CB8AC3E}">
        <p14:creationId xmlns:p14="http://schemas.microsoft.com/office/powerpoint/2010/main" val="311328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Content of Dataset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30</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descr="A screenshot of a computer program&#10;&#10;Description automatically generated">
            <a:extLst>
              <a:ext uri="{FF2B5EF4-FFF2-40B4-BE49-F238E27FC236}">
                <a16:creationId xmlns:a16="http://schemas.microsoft.com/office/drawing/2014/main" id="{2AE73B57-7663-DF99-0DFF-3CFD6B177BF4}"/>
              </a:ext>
            </a:extLst>
          </p:cNvPr>
          <p:cNvPicPr>
            <a:picLocks noChangeAspect="1"/>
          </p:cNvPicPr>
          <p:nvPr/>
        </p:nvPicPr>
        <p:blipFill>
          <a:blip r:embed="rId5"/>
          <a:stretch>
            <a:fillRect/>
          </a:stretch>
        </p:blipFill>
        <p:spPr>
          <a:xfrm>
            <a:off x="455202" y="926757"/>
            <a:ext cx="5535707" cy="5364894"/>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83FE1863-34F3-3FA5-FB62-FA61DDA95F76}"/>
              </a:ext>
            </a:extLst>
          </p:cNvPr>
          <p:cNvPicPr>
            <a:picLocks noChangeAspect="1"/>
          </p:cNvPicPr>
          <p:nvPr/>
        </p:nvPicPr>
        <p:blipFill>
          <a:blip r:embed="rId6"/>
          <a:srcRect r="22098" b="893"/>
          <a:stretch/>
        </p:blipFill>
        <p:spPr>
          <a:xfrm>
            <a:off x="6095999" y="924203"/>
            <a:ext cx="5869460" cy="1220237"/>
          </a:xfrm>
          <a:prstGeom prst="rect">
            <a:avLst/>
          </a:prstGeom>
        </p:spPr>
      </p:pic>
      <p:sp>
        <p:nvSpPr>
          <p:cNvPr id="2" name="Rectangle 1">
            <a:extLst>
              <a:ext uri="{FF2B5EF4-FFF2-40B4-BE49-F238E27FC236}">
                <a16:creationId xmlns:a16="http://schemas.microsoft.com/office/drawing/2014/main" id="{B27D4A39-53BF-99D0-BF71-9C9827D9D122}"/>
              </a:ext>
            </a:extLst>
          </p:cNvPr>
          <p:cNvSpPr/>
          <p:nvPr/>
        </p:nvSpPr>
        <p:spPr>
          <a:xfrm>
            <a:off x="3850000"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861003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Correlation Matrix</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31</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descr="A screenshot of a computer&#10;&#10;Description automatically generated">
            <a:extLst>
              <a:ext uri="{FF2B5EF4-FFF2-40B4-BE49-F238E27FC236}">
                <a16:creationId xmlns:a16="http://schemas.microsoft.com/office/drawing/2014/main" id="{D6DEEAF9-512F-D1AE-421F-DCAD9177371D}"/>
              </a:ext>
            </a:extLst>
          </p:cNvPr>
          <p:cNvPicPr>
            <a:picLocks noChangeAspect="1"/>
          </p:cNvPicPr>
          <p:nvPr/>
        </p:nvPicPr>
        <p:blipFill>
          <a:blip r:embed="rId5"/>
          <a:stretch>
            <a:fillRect/>
          </a:stretch>
        </p:blipFill>
        <p:spPr>
          <a:xfrm>
            <a:off x="989055" y="866776"/>
            <a:ext cx="5466837" cy="514504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57F817F-E9D2-A876-3527-B5F5EAF6982F}"/>
              </a:ext>
            </a:extLst>
          </p:cNvPr>
          <p:cNvPicPr>
            <a:picLocks noChangeAspect="1"/>
          </p:cNvPicPr>
          <p:nvPr/>
        </p:nvPicPr>
        <p:blipFill>
          <a:blip r:embed="rId6"/>
          <a:stretch>
            <a:fillRect/>
          </a:stretch>
        </p:blipFill>
        <p:spPr>
          <a:xfrm>
            <a:off x="6859558" y="854675"/>
            <a:ext cx="4980778" cy="5148649"/>
          </a:xfrm>
          <a:prstGeom prst="rect">
            <a:avLst/>
          </a:prstGeom>
        </p:spPr>
      </p:pic>
      <p:sp>
        <p:nvSpPr>
          <p:cNvPr id="2" name="Rectangle 1">
            <a:extLst>
              <a:ext uri="{FF2B5EF4-FFF2-40B4-BE49-F238E27FC236}">
                <a16:creationId xmlns:a16="http://schemas.microsoft.com/office/drawing/2014/main" id="{55595BDC-F34B-A857-0F90-94759EE49EDF}"/>
              </a:ext>
            </a:extLst>
          </p:cNvPr>
          <p:cNvSpPr/>
          <p:nvPr/>
        </p:nvSpPr>
        <p:spPr>
          <a:xfrm>
            <a:off x="3850000" y="654120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76684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Top Ten Selected Features</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32</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16" name="Picture 15" descr="A screenshot of a computer program&#10;&#10;Description automatically generated">
            <a:extLst>
              <a:ext uri="{FF2B5EF4-FFF2-40B4-BE49-F238E27FC236}">
                <a16:creationId xmlns:a16="http://schemas.microsoft.com/office/drawing/2014/main" id="{1C8B2CEC-8B8C-18E3-542C-D7B4B0479ABB}"/>
              </a:ext>
            </a:extLst>
          </p:cNvPr>
          <p:cNvPicPr>
            <a:picLocks noChangeAspect="1"/>
          </p:cNvPicPr>
          <p:nvPr/>
        </p:nvPicPr>
        <p:blipFill>
          <a:blip r:embed="rId5"/>
          <a:stretch>
            <a:fillRect/>
          </a:stretch>
        </p:blipFill>
        <p:spPr>
          <a:xfrm>
            <a:off x="1111326" y="854676"/>
            <a:ext cx="5757754" cy="4932407"/>
          </a:xfrm>
          <a:prstGeom prst="rect">
            <a:avLst/>
          </a:prstGeom>
        </p:spPr>
      </p:pic>
      <p:pic>
        <p:nvPicPr>
          <p:cNvPr id="18" name="Picture 17" descr="A screenshot of a computer program&#10;&#10;Description automatically generated">
            <a:extLst>
              <a:ext uri="{FF2B5EF4-FFF2-40B4-BE49-F238E27FC236}">
                <a16:creationId xmlns:a16="http://schemas.microsoft.com/office/drawing/2014/main" id="{9D93F64F-6C27-1D4C-64AF-116DDB681A2C}"/>
              </a:ext>
            </a:extLst>
          </p:cNvPr>
          <p:cNvPicPr>
            <a:picLocks noChangeAspect="1"/>
          </p:cNvPicPr>
          <p:nvPr/>
        </p:nvPicPr>
        <p:blipFill>
          <a:blip r:embed="rId6"/>
          <a:stretch>
            <a:fillRect/>
          </a:stretch>
        </p:blipFill>
        <p:spPr>
          <a:xfrm>
            <a:off x="6873446" y="851715"/>
            <a:ext cx="5117757" cy="1457840"/>
          </a:xfrm>
          <a:prstGeom prst="rect">
            <a:avLst/>
          </a:prstGeom>
        </p:spPr>
      </p:pic>
      <p:sp>
        <p:nvSpPr>
          <p:cNvPr id="2" name="Rectangle 1">
            <a:extLst>
              <a:ext uri="{FF2B5EF4-FFF2-40B4-BE49-F238E27FC236}">
                <a16:creationId xmlns:a16="http://schemas.microsoft.com/office/drawing/2014/main" id="{01395A81-086E-9FE6-7974-5151A4D24BA7}"/>
              </a:ext>
            </a:extLst>
          </p:cNvPr>
          <p:cNvSpPr/>
          <p:nvPr/>
        </p:nvSpPr>
        <p:spPr>
          <a:xfrm>
            <a:off x="3990203"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744190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8081183" cy="659028"/>
          </a:xfrm>
        </p:spPr>
        <p:txBody>
          <a:bodyPr>
            <a:normAutofit/>
          </a:bodyPr>
          <a:lstStyle/>
          <a:p>
            <a:r>
              <a:rPr lang="en-US" b="1" kern="100">
                <a:latin typeface="Aptos"/>
                <a:cs typeface="Times New Roman"/>
              </a:rPr>
              <a:t>Generative Adversarial Model (GAN)</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33</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2" name="Picture 1">
            <a:extLst>
              <a:ext uri="{FF2B5EF4-FFF2-40B4-BE49-F238E27FC236}">
                <a16:creationId xmlns:a16="http://schemas.microsoft.com/office/drawing/2014/main" id="{4AE3EFE1-ABC3-4F17-0D4B-97277B1E61B4}"/>
              </a:ext>
            </a:extLst>
          </p:cNvPr>
          <p:cNvPicPr>
            <a:picLocks noChangeAspect="1"/>
          </p:cNvPicPr>
          <p:nvPr/>
        </p:nvPicPr>
        <p:blipFill>
          <a:blip r:embed="rId5"/>
          <a:stretch>
            <a:fillRect/>
          </a:stretch>
        </p:blipFill>
        <p:spPr>
          <a:xfrm>
            <a:off x="7379211" y="978243"/>
            <a:ext cx="4260687" cy="4932407"/>
          </a:xfrm>
          <a:prstGeom prst="rect">
            <a:avLst/>
          </a:prstGeom>
        </p:spPr>
      </p:pic>
      <p:sp>
        <p:nvSpPr>
          <p:cNvPr id="4" name="Text Placeholder 23">
            <a:extLst>
              <a:ext uri="{FF2B5EF4-FFF2-40B4-BE49-F238E27FC236}">
                <a16:creationId xmlns:a16="http://schemas.microsoft.com/office/drawing/2014/main" id="{70AFC401-D71B-39A1-9EE1-985410FD6C52}"/>
              </a:ext>
            </a:extLst>
          </p:cNvPr>
          <p:cNvSpPr txBox="1">
            <a:spLocks/>
          </p:cNvSpPr>
          <p:nvPr/>
        </p:nvSpPr>
        <p:spPr>
          <a:xfrm>
            <a:off x="202270" y="980452"/>
            <a:ext cx="6803662" cy="5029326"/>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b="1">
                <a:latin typeface="Aptos"/>
              </a:rPr>
              <a:t>Layers:</a:t>
            </a:r>
          </a:p>
          <a:p>
            <a:pPr algn="just">
              <a:buNone/>
            </a:pPr>
            <a:r>
              <a:rPr lang="en-US" sz="2000">
                <a:latin typeface="Aptos"/>
              </a:rPr>
              <a:t>Both the Generator and Discriminator models use fully </a:t>
            </a:r>
            <a:r>
              <a:rPr lang="en-US" sz="2000">
                <a:latin typeface="Aptos"/>
                <a:ea typeface="+mn-lt"/>
                <a:cs typeface="+mn-lt"/>
              </a:rPr>
              <a:t>connected layers with 128 neurons in the hidden layer, offering simplicity and effectiveness in learning complex patterns.</a:t>
            </a:r>
            <a:endParaRPr lang="en-US" sz="2000">
              <a:latin typeface="Aptos"/>
            </a:endParaRPr>
          </a:p>
          <a:p>
            <a:pPr algn="just">
              <a:buNone/>
            </a:pPr>
            <a:r>
              <a:rPr lang="en-US" sz="2000" b="1">
                <a:latin typeface="Aptos"/>
                <a:ea typeface="+mn-lt"/>
                <a:cs typeface="+mn-lt"/>
              </a:rPr>
              <a:t>Activation Functions:</a:t>
            </a:r>
            <a:endParaRPr lang="en-US" sz="2000" b="1">
              <a:latin typeface="Aptos"/>
            </a:endParaRPr>
          </a:p>
          <a:p>
            <a:pPr marL="383540" lvl="1" algn="just">
              <a:buFont typeface="Wingdings" panose="020F0502020204030204" pitchFamily="34" charset="0"/>
              <a:buChar char="ü"/>
            </a:pPr>
            <a:r>
              <a:rPr lang="en-US" sz="2000" err="1">
                <a:latin typeface="Aptos"/>
                <a:ea typeface="+mn-lt"/>
                <a:cs typeface="+mn-lt"/>
              </a:rPr>
              <a:t>ReLU</a:t>
            </a:r>
            <a:r>
              <a:rPr lang="en-US" sz="2000">
                <a:latin typeface="Aptos"/>
                <a:ea typeface="+mn-lt"/>
                <a:cs typeface="+mn-lt"/>
              </a:rPr>
              <a:t>: Introduces non-linearity, allowing the model to learn complex patterns from data.</a:t>
            </a:r>
            <a:endParaRPr lang="en-US" sz="2000">
              <a:latin typeface="Aptos"/>
            </a:endParaRPr>
          </a:p>
          <a:p>
            <a:pPr marL="383540" lvl="1" algn="just">
              <a:buFont typeface="Wingdings" panose="020F0502020204030204" pitchFamily="34" charset="0"/>
              <a:buChar char="ü"/>
            </a:pPr>
            <a:r>
              <a:rPr lang="en-US" sz="2000">
                <a:latin typeface="Aptos"/>
                <a:ea typeface="+mn-lt"/>
                <a:cs typeface="+mn-lt"/>
              </a:rPr>
              <a:t>Tanh: Scales the output of the Generator between -1 and 1 for realistic data generation.</a:t>
            </a:r>
            <a:endParaRPr lang="en-US" sz="2000">
              <a:latin typeface="Aptos"/>
            </a:endParaRPr>
          </a:p>
          <a:p>
            <a:pPr marL="383540" lvl="1" algn="just">
              <a:buFont typeface="Wingdings" panose="020F0502020204030204" pitchFamily="34" charset="0"/>
              <a:buChar char="ü"/>
            </a:pPr>
            <a:r>
              <a:rPr lang="en-US" sz="2000">
                <a:latin typeface="Aptos"/>
                <a:ea typeface="+mn-lt"/>
                <a:cs typeface="+mn-lt"/>
              </a:rPr>
              <a:t>Sigmoid: Ensures the output of the Discriminator is a probability between 0 and 1, indicating whether the data is real or fake.</a:t>
            </a:r>
            <a:endParaRPr lang="en-US" sz="2000">
              <a:latin typeface="Aptos"/>
            </a:endParaRPr>
          </a:p>
          <a:p>
            <a:pPr algn="just">
              <a:buNone/>
            </a:pPr>
            <a:endParaRPr lang="en-US" sz="2000">
              <a:latin typeface="Aptos"/>
            </a:endParaRPr>
          </a:p>
        </p:txBody>
      </p:sp>
      <p:sp>
        <p:nvSpPr>
          <p:cNvPr id="3" name="Rectangle 2">
            <a:extLst>
              <a:ext uri="{FF2B5EF4-FFF2-40B4-BE49-F238E27FC236}">
                <a16:creationId xmlns:a16="http://schemas.microsoft.com/office/drawing/2014/main" id="{233033E8-D3B8-5536-1862-BAC39FC45FE9}"/>
              </a:ext>
            </a:extLst>
          </p:cNvPr>
          <p:cNvSpPr/>
          <p:nvPr/>
        </p:nvSpPr>
        <p:spPr>
          <a:xfrm>
            <a:off x="3999315"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400177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34</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descr="A computer screen shot of a program&#10;&#10;Description automatically generated">
            <a:extLst>
              <a:ext uri="{FF2B5EF4-FFF2-40B4-BE49-F238E27FC236}">
                <a16:creationId xmlns:a16="http://schemas.microsoft.com/office/drawing/2014/main" id="{5E914801-92D0-E91C-B756-4A333AA41F22}"/>
              </a:ext>
            </a:extLst>
          </p:cNvPr>
          <p:cNvPicPr>
            <a:picLocks noChangeAspect="1"/>
          </p:cNvPicPr>
          <p:nvPr/>
        </p:nvPicPr>
        <p:blipFill>
          <a:blip r:embed="rId5"/>
          <a:stretch>
            <a:fillRect/>
          </a:stretch>
        </p:blipFill>
        <p:spPr>
          <a:xfrm>
            <a:off x="5065176" y="535461"/>
            <a:ext cx="6952865" cy="4510216"/>
          </a:xfrm>
          <a:prstGeom prst="rect">
            <a:avLst/>
          </a:prstGeom>
        </p:spPr>
      </p:pic>
      <p:sp>
        <p:nvSpPr>
          <p:cNvPr id="11" name="TextBox 10">
            <a:extLst>
              <a:ext uri="{FF2B5EF4-FFF2-40B4-BE49-F238E27FC236}">
                <a16:creationId xmlns:a16="http://schemas.microsoft.com/office/drawing/2014/main" id="{62565683-52CD-8234-F752-A360F5990DF5}"/>
              </a:ext>
            </a:extLst>
          </p:cNvPr>
          <p:cNvSpPr txBox="1"/>
          <p:nvPr/>
        </p:nvSpPr>
        <p:spPr>
          <a:xfrm>
            <a:off x="337752" y="245075"/>
            <a:ext cx="4607010" cy="563231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Optimizers &amp; Loss Function</a:t>
            </a:r>
            <a:r>
              <a:rPr lang="en-US"/>
              <a:t>:</a:t>
            </a:r>
          </a:p>
          <a:p>
            <a:pPr marL="742950" lvl="2" indent="-285750">
              <a:buFont typeface="Arial"/>
              <a:buChar char="•"/>
            </a:pPr>
            <a:r>
              <a:rPr lang="en-US" b="1"/>
              <a:t>Adam Optimizer</a:t>
            </a:r>
            <a:r>
              <a:rPr lang="en-US"/>
              <a:t>: Used for both </a:t>
            </a:r>
            <a:r>
              <a:rPr lang="en-US" b="1"/>
              <a:t>Generator</a:t>
            </a:r>
            <a:r>
              <a:rPr lang="en-US"/>
              <a:t> and </a:t>
            </a:r>
            <a:r>
              <a:rPr lang="en-US" b="1"/>
              <a:t>Discriminator</a:t>
            </a:r>
            <a:r>
              <a:rPr lang="en-US"/>
              <a:t> to update weights.</a:t>
            </a:r>
          </a:p>
          <a:p>
            <a:pPr marL="742950" lvl="2" indent="-285750">
              <a:buFont typeface="Arial"/>
              <a:buChar char="•"/>
            </a:pPr>
            <a:r>
              <a:rPr lang="en-US" b="1" err="1"/>
              <a:t>BCELoss</a:t>
            </a:r>
            <a:r>
              <a:rPr lang="en-US"/>
              <a:t>: Calculates binary cross-entropy loss for classification (real vs. fake).</a:t>
            </a:r>
          </a:p>
          <a:p>
            <a:pPr marL="228600" indent="-228600">
              <a:buFont typeface=""/>
              <a:buChar char="•"/>
            </a:pPr>
            <a:r>
              <a:rPr lang="en-US" b="1"/>
              <a:t>Discriminator Training</a:t>
            </a:r>
            <a:r>
              <a:rPr lang="en-US"/>
              <a:t>:</a:t>
            </a:r>
          </a:p>
          <a:p>
            <a:pPr marL="685800" lvl="2" indent="-228600">
              <a:buFont typeface="Arial"/>
              <a:buChar char="•"/>
            </a:pPr>
            <a:r>
              <a:rPr lang="en-US"/>
              <a:t>Learns to classify </a:t>
            </a:r>
            <a:r>
              <a:rPr lang="en-US" b="1"/>
              <a:t>real</a:t>
            </a:r>
            <a:r>
              <a:rPr lang="en-US"/>
              <a:t> data (from the dataset) as </a:t>
            </a:r>
            <a:r>
              <a:rPr lang="en-US" b="1"/>
              <a:t>1</a:t>
            </a:r>
            <a:r>
              <a:rPr lang="en-US"/>
              <a:t> and </a:t>
            </a:r>
            <a:r>
              <a:rPr lang="en-US" b="1"/>
              <a:t>fake</a:t>
            </a:r>
            <a:r>
              <a:rPr lang="en-US"/>
              <a:t> data (from the Generator) as </a:t>
            </a:r>
            <a:r>
              <a:rPr lang="en-US" b="1"/>
              <a:t>0</a:t>
            </a:r>
            <a:r>
              <a:rPr lang="en-US"/>
              <a:t>.</a:t>
            </a:r>
          </a:p>
          <a:p>
            <a:pPr marL="228600" indent="-228600">
              <a:buFont typeface=""/>
              <a:buChar char="•"/>
            </a:pPr>
            <a:r>
              <a:rPr lang="en-US" b="1"/>
              <a:t>Generator Training</a:t>
            </a:r>
            <a:r>
              <a:rPr lang="en-US"/>
              <a:t>:</a:t>
            </a:r>
          </a:p>
          <a:p>
            <a:pPr marL="685800" lvl="2" indent="-228600">
              <a:buFont typeface="Arial"/>
              <a:buChar char="•"/>
            </a:pPr>
            <a:r>
              <a:rPr lang="en-US"/>
              <a:t>Aims to </a:t>
            </a:r>
            <a:r>
              <a:rPr lang="en-US" b="1"/>
              <a:t>fool</a:t>
            </a:r>
            <a:r>
              <a:rPr lang="en-US"/>
              <a:t> the Discriminator by generating fake data that is classified as </a:t>
            </a:r>
            <a:r>
              <a:rPr lang="en-US" b="1"/>
              <a:t>real</a:t>
            </a:r>
            <a:r>
              <a:rPr lang="en-US"/>
              <a:t> (label = 1).</a:t>
            </a:r>
          </a:p>
          <a:p>
            <a:pPr marL="228600" indent="-228600">
              <a:buFont typeface=""/>
              <a:buChar char="•"/>
            </a:pPr>
            <a:r>
              <a:rPr lang="en-US" b="1"/>
              <a:t>Training Loop</a:t>
            </a:r>
            <a:r>
              <a:rPr lang="en-US"/>
              <a:t>:</a:t>
            </a:r>
          </a:p>
          <a:p>
            <a:pPr marL="685800" lvl="2" indent="-228600">
              <a:buFont typeface="Arial"/>
              <a:buChar char="•"/>
            </a:pPr>
            <a:r>
              <a:rPr lang="en-US" b="1"/>
              <a:t>Loss values</a:t>
            </a:r>
            <a:r>
              <a:rPr lang="en-US"/>
              <a:t> for the </a:t>
            </a:r>
            <a:r>
              <a:rPr lang="en-US" b="1"/>
              <a:t>Discriminator</a:t>
            </a:r>
            <a:r>
              <a:rPr lang="en-US"/>
              <a:t> and </a:t>
            </a:r>
            <a:r>
              <a:rPr lang="en-US" b="1"/>
              <a:t>Generator</a:t>
            </a:r>
            <a:r>
              <a:rPr lang="en-US"/>
              <a:t> are printed after each epoch to monitor performance.</a:t>
            </a:r>
          </a:p>
        </p:txBody>
      </p:sp>
      <p:sp>
        <p:nvSpPr>
          <p:cNvPr id="2" name="Rectangle 1">
            <a:extLst>
              <a:ext uri="{FF2B5EF4-FFF2-40B4-BE49-F238E27FC236}">
                <a16:creationId xmlns:a16="http://schemas.microsoft.com/office/drawing/2014/main" id="{D0A122F9-A6AE-49A0-ACED-898758ED66FF}"/>
              </a:ext>
            </a:extLst>
          </p:cNvPr>
          <p:cNvSpPr/>
          <p:nvPr/>
        </p:nvSpPr>
        <p:spPr>
          <a:xfrm>
            <a:off x="3850000"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517027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Training a Neural Network </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35</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 Placeholder 23">
            <a:extLst>
              <a:ext uri="{FF2B5EF4-FFF2-40B4-BE49-F238E27FC236}">
                <a16:creationId xmlns:a16="http://schemas.microsoft.com/office/drawing/2014/main" id="{70AFC401-D71B-39A1-9EE1-985410FD6C52}"/>
              </a:ext>
            </a:extLst>
          </p:cNvPr>
          <p:cNvSpPr txBox="1">
            <a:spLocks/>
          </p:cNvSpPr>
          <p:nvPr/>
        </p:nvSpPr>
        <p:spPr>
          <a:xfrm>
            <a:off x="202270" y="980452"/>
            <a:ext cx="5341446" cy="2331435"/>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The model is trained on scaled network traffic data to classify it as </a:t>
            </a:r>
            <a:r>
              <a:rPr lang="en-US" sz="2000" b="1">
                <a:latin typeface="Aptos"/>
                <a:ea typeface="+mn-lt"/>
                <a:cs typeface="+mn-lt"/>
              </a:rPr>
              <a:t>normal</a:t>
            </a:r>
            <a:r>
              <a:rPr lang="en-US" sz="2000">
                <a:latin typeface="Aptos"/>
                <a:ea typeface="+mn-lt"/>
                <a:cs typeface="+mn-lt"/>
              </a:rPr>
              <a:t> or </a:t>
            </a:r>
            <a:r>
              <a:rPr lang="en-US" sz="2000" b="1">
                <a:latin typeface="Aptos"/>
                <a:ea typeface="+mn-lt"/>
                <a:cs typeface="+mn-lt"/>
              </a:rPr>
              <a:t>anomalous</a:t>
            </a:r>
            <a:r>
              <a:rPr lang="en-US" sz="2000">
                <a:latin typeface="Aptos"/>
                <a:ea typeface="+mn-lt"/>
                <a:cs typeface="+mn-lt"/>
              </a:rPr>
              <a:t>. It uses a simple neural network with 64 and 32 neurons in the hidden layers, followed by a </a:t>
            </a:r>
            <a:r>
              <a:rPr lang="en-US" sz="2000" b="1">
                <a:latin typeface="Aptos"/>
                <a:ea typeface="+mn-lt"/>
                <a:cs typeface="+mn-lt"/>
              </a:rPr>
              <a:t>sigmoid</a:t>
            </a:r>
            <a:r>
              <a:rPr lang="en-US" sz="2000">
                <a:latin typeface="Aptos"/>
                <a:ea typeface="+mn-lt"/>
                <a:cs typeface="+mn-lt"/>
              </a:rPr>
              <a:t> output for binary classification. The model is trained for </a:t>
            </a:r>
            <a:r>
              <a:rPr lang="en-US" sz="2000" b="1">
                <a:latin typeface="Aptos"/>
                <a:ea typeface="+mn-lt"/>
                <a:cs typeface="+mn-lt"/>
              </a:rPr>
              <a:t>20 epochs</a:t>
            </a:r>
            <a:r>
              <a:rPr lang="en-US" sz="2000">
                <a:latin typeface="Aptos"/>
                <a:ea typeface="+mn-lt"/>
                <a:cs typeface="+mn-lt"/>
              </a:rPr>
              <a:t> using the </a:t>
            </a:r>
            <a:r>
              <a:rPr lang="en-US" sz="2000" b="1">
                <a:latin typeface="Aptos"/>
                <a:ea typeface="+mn-lt"/>
                <a:cs typeface="+mn-lt"/>
              </a:rPr>
              <a:t>Adam optimizer</a:t>
            </a:r>
            <a:r>
              <a:rPr lang="en-US" sz="2000">
                <a:latin typeface="Aptos"/>
                <a:ea typeface="+mn-lt"/>
                <a:cs typeface="+mn-lt"/>
              </a:rPr>
              <a:t> and </a:t>
            </a:r>
            <a:r>
              <a:rPr lang="en-US" sz="2000" b="1">
                <a:latin typeface="Aptos"/>
                <a:ea typeface="+mn-lt"/>
                <a:cs typeface="+mn-lt"/>
              </a:rPr>
              <a:t>binary cross-entropy loss</a:t>
            </a:r>
            <a:r>
              <a:rPr lang="en-US" sz="2000">
                <a:latin typeface="Aptos"/>
                <a:ea typeface="+mn-lt"/>
                <a:cs typeface="+mn-lt"/>
              </a:rPr>
              <a:t>.</a:t>
            </a:r>
          </a:p>
        </p:txBody>
      </p:sp>
      <p:pic>
        <p:nvPicPr>
          <p:cNvPr id="3" name="Picture 2" descr="A computer screen shot of a program code&#10;&#10;Description automatically generated">
            <a:extLst>
              <a:ext uri="{FF2B5EF4-FFF2-40B4-BE49-F238E27FC236}">
                <a16:creationId xmlns:a16="http://schemas.microsoft.com/office/drawing/2014/main" id="{CA3C3BE4-F761-E133-DA29-D9409882C709}"/>
              </a:ext>
            </a:extLst>
          </p:cNvPr>
          <p:cNvPicPr>
            <a:picLocks noChangeAspect="1"/>
          </p:cNvPicPr>
          <p:nvPr/>
        </p:nvPicPr>
        <p:blipFill>
          <a:blip r:embed="rId5"/>
          <a:stretch>
            <a:fillRect/>
          </a:stretch>
        </p:blipFill>
        <p:spPr>
          <a:xfrm>
            <a:off x="5702385" y="985452"/>
            <a:ext cx="6285985" cy="4269259"/>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F5D4D88B-242A-30BD-5CC1-324777D63A53}"/>
              </a:ext>
            </a:extLst>
          </p:cNvPr>
          <p:cNvPicPr>
            <a:picLocks noChangeAspect="1"/>
          </p:cNvPicPr>
          <p:nvPr/>
        </p:nvPicPr>
        <p:blipFill>
          <a:blip r:embed="rId6"/>
          <a:stretch>
            <a:fillRect/>
          </a:stretch>
        </p:blipFill>
        <p:spPr>
          <a:xfrm>
            <a:off x="1390134" y="5432518"/>
            <a:ext cx="9144001" cy="760612"/>
          </a:xfrm>
          <a:prstGeom prst="rect">
            <a:avLst/>
          </a:prstGeom>
        </p:spPr>
      </p:pic>
      <p:sp>
        <p:nvSpPr>
          <p:cNvPr id="2" name="Rectangle 1">
            <a:extLst>
              <a:ext uri="{FF2B5EF4-FFF2-40B4-BE49-F238E27FC236}">
                <a16:creationId xmlns:a16="http://schemas.microsoft.com/office/drawing/2014/main" id="{C0734D4A-0FB4-EE8A-4131-17208BC195DE}"/>
              </a:ext>
            </a:extLst>
          </p:cNvPr>
          <p:cNvSpPr/>
          <p:nvPr/>
        </p:nvSpPr>
        <p:spPr>
          <a:xfrm>
            <a:off x="3850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88098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Training and Validation Metrics Over Epochs</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36</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2" name="Picture 1" descr="A screen shot of a computer program&#10;&#10;Description automatically generated">
            <a:extLst>
              <a:ext uri="{FF2B5EF4-FFF2-40B4-BE49-F238E27FC236}">
                <a16:creationId xmlns:a16="http://schemas.microsoft.com/office/drawing/2014/main" id="{8FB4A76F-DB8B-370E-0B8B-14776C9015FD}"/>
              </a:ext>
            </a:extLst>
          </p:cNvPr>
          <p:cNvPicPr>
            <a:picLocks noChangeAspect="1"/>
          </p:cNvPicPr>
          <p:nvPr/>
        </p:nvPicPr>
        <p:blipFill>
          <a:blip r:embed="rId5"/>
          <a:stretch>
            <a:fillRect/>
          </a:stretch>
        </p:blipFill>
        <p:spPr>
          <a:xfrm>
            <a:off x="6722204" y="1219715"/>
            <a:ext cx="5142213" cy="3893409"/>
          </a:xfrm>
          <a:prstGeom prst="rect">
            <a:avLst/>
          </a:prstGeom>
        </p:spPr>
      </p:pic>
      <p:pic>
        <p:nvPicPr>
          <p:cNvPr id="7" name="Picture 6" descr="A graph of loss and loss&#10;&#10;Description automatically generated">
            <a:extLst>
              <a:ext uri="{FF2B5EF4-FFF2-40B4-BE49-F238E27FC236}">
                <a16:creationId xmlns:a16="http://schemas.microsoft.com/office/drawing/2014/main" id="{9ED030CB-D40F-7B0D-1951-48EB3C669EF2}"/>
              </a:ext>
            </a:extLst>
          </p:cNvPr>
          <p:cNvPicPr>
            <a:picLocks noChangeAspect="1"/>
          </p:cNvPicPr>
          <p:nvPr/>
        </p:nvPicPr>
        <p:blipFill>
          <a:blip r:embed="rId6"/>
          <a:srcRect l="1008" t="2414" r="1210" b="2616"/>
          <a:stretch/>
        </p:blipFill>
        <p:spPr>
          <a:xfrm>
            <a:off x="273145" y="1297563"/>
            <a:ext cx="6262897" cy="3050285"/>
          </a:xfrm>
          <a:prstGeom prst="rect">
            <a:avLst/>
          </a:prstGeom>
        </p:spPr>
      </p:pic>
      <p:sp>
        <p:nvSpPr>
          <p:cNvPr id="3" name="Rectangle 2">
            <a:extLst>
              <a:ext uri="{FF2B5EF4-FFF2-40B4-BE49-F238E27FC236}">
                <a16:creationId xmlns:a16="http://schemas.microsoft.com/office/drawing/2014/main" id="{C4021B0B-9677-DC33-DE74-87CBBCA72B56}"/>
              </a:ext>
            </a:extLst>
          </p:cNvPr>
          <p:cNvSpPr/>
          <p:nvPr/>
        </p:nvSpPr>
        <p:spPr>
          <a:xfrm>
            <a:off x="3900993" y="653312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564827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Confusion Matrix</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37</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descr="A computer screen shot of a program code&#10;&#10;Description automatically generated">
            <a:extLst>
              <a:ext uri="{FF2B5EF4-FFF2-40B4-BE49-F238E27FC236}">
                <a16:creationId xmlns:a16="http://schemas.microsoft.com/office/drawing/2014/main" id="{1B211178-B078-1B89-4EB0-4DEB1AB5B7CA}"/>
              </a:ext>
            </a:extLst>
          </p:cNvPr>
          <p:cNvPicPr>
            <a:picLocks noChangeAspect="1"/>
          </p:cNvPicPr>
          <p:nvPr/>
        </p:nvPicPr>
        <p:blipFill>
          <a:blip r:embed="rId5"/>
          <a:stretch>
            <a:fillRect/>
          </a:stretch>
        </p:blipFill>
        <p:spPr>
          <a:xfrm>
            <a:off x="6722334" y="863558"/>
            <a:ext cx="5368497" cy="19181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5D888FA-108A-5445-12A7-6E8BEDE33777}"/>
              </a:ext>
            </a:extLst>
          </p:cNvPr>
          <p:cNvPicPr>
            <a:picLocks noChangeAspect="1"/>
          </p:cNvPicPr>
          <p:nvPr/>
        </p:nvPicPr>
        <p:blipFill>
          <a:blip r:embed="rId6"/>
          <a:stretch>
            <a:fillRect/>
          </a:stretch>
        </p:blipFill>
        <p:spPr>
          <a:xfrm>
            <a:off x="119734" y="844378"/>
            <a:ext cx="6453774" cy="5622325"/>
          </a:xfrm>
          <a:prstGeom prst="rect">
            <a:avLst/>
          </a:prstGeom>
        </p:spPr>
      </p:pic>
      <p:sp>
        <p:nvSpPr>
          <p:cNvPr id="2" name="Rectangle 1">
            <a:extLst>
              <a:ext uri="{FF2B5EF4-FFF2-40B4-BE49-F238E27FC236}">
                <a16:creationId xmlns:a16="http://schemas.microsoft.com/office/drawing/2014/main" id="{E8FBC3BE-EF46-95B3-D88A-B284AE666F83}"/>
              </a:ext>
            </a:extLst>
          </p:cNvPr>
          <p:cNvSpPr/>
          <p:nvPr/>
        </p:nvSpPr>
        <p:spPr>
          <a:xfrm>
            <a:off x="4051360" y="65463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574335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Classification Report</a:t>
            </a:r>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38</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2" name="Picture 1" descr="A screen shot of a computer&#10;&#10;Description automatically generated">
            <a:extLst>
              <a:ext uri="{FF2B5EF4-FFF2-40B4-BE49-F238E27FC236}">
                <a16:creationId xmlns:a16="http://schemas.microsoft.com/office/drawing/2014/main" id="{7B501496-ED3C-B054-5D84-44EA733F411D}"/>
              </a:ext>
            </a:extLst>
          </p:cNvPr>
          <p:cNvPicPr>
            <a:picLocks noChangeAspect="1"/>
          </p:cNvPicPr>
          <p:nvPr/>
        </p:nvPicPr>
        <p:blipFill>
          <a:blip r:embed="rId5"/>
          <a:stretch>
            <a:fillRect/>
          </a:stretch>
        </p:blipFill>
        <p:spPr>
          <a:xfrm>
            <a:off x="4400340" y="854675"/>
            <a:ext cx="7191022" cy="5447271"/>
          </a:xfrm>
          <a:prstGeom prst="rect">
            <a:avLst/>
          </a:prstGeom>
        </p:spPr>
      </p:pic>
      <p:sp>
        <p:nvSpPr>
          <p:cNvPr id="4" name="Text Placeholder 23">
            <a:extLst>
              <a:ext uri="{FF2B5EF4-FFF2-40B4-BE49-F238E27FC236}">
                <a16:creationId xmlns:a16="http://schemas.microsoft.com/office/drawing/2014/main" id="{F8EADE74-BE45-CD44-0AFE-1A654D17265C}"/>
              </a:ext>
            </a:extLst>
          </p:cNvPr>
          <p:cNvSpPr txBox="1">
            <a:spLocks/>
          </p:cNvSpPr>
          <p:nvPr/>
        </p:nvSpPr>
        <p:spPr>
          <a:xfrm>
            <a:off x="202270" y="980452"/>
            <a:ext cx="3868933" cy="673571"/>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Model has achieved an Accuracy of 94%.</a:t>
            </a:r>
            <a:endParaRPr lang="en-US"/>
          </a:p>
        </p:txBody>
      </p:sp>
      <p:sp>
        <p:nvSpPr>
          <p:cNvPr id="3" name="Rectangle 2">
            <a:extLst>
              <a:ext uri="{FF2B5EF4-FFF2-40B4-BE49-F238E27FC236}">
                <a16:creationId xmlns:a16="http://schemas.microsoft.com/office/drawing/2014/main" id="{F49B7E1C-26B3-594F-6417-614914A02910}"/>
              </a:ext>
            </a:extLst>
          </p:cNvPr>
          <p:cNvSpPr/>
          <p:nvPr/>
        </p:nvSpPr>
        <p:spPr>
          <a:xfrm>
            <a:off x="3850000" y="655713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806601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Decision Tree Classifier</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39</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 name="Picture 2" descr="A screenshot of a computer program&#10;&#10;Description automatically generated">
            <a:extLst>
              <a:ext uri="{FF2B5EF4-FFF2-40B4-BE49-F238E27FC236}">
                <a16:creationId xmlns:a16="http://schemas.microsoft.com/office/drawing/2014/main" id="{A28DA8EF-A101-B6B5-69AA-134DE3819247}"/>
              </a:ext>
            </a:extLst>
          </p:cNvPr>
          <p:cNvPicPr>
            <a:picLocks noChangeAspect="1"/>
          </p:cNvPicPr>
          <p:nvPr/>
        </p:nvPicPr>
        <p:blipFill>
          <a:blip r:embed="rId5"/>
          <a:stretch>
            <a:fillRect/>
          </a:stretch>
        </p:blipFill>
        <p:spPr>
          <a:xfrm>
            <a:off x="4161035" y="854675"/>
            <a:ext cx="7226849" cy="5436975"/>
          </a:xfrm>
          <a:prstGeom prst="rect">
            <a:avLst/>
          </a:prstGeom>
        </p:spPr>
      </p:pic>
      <p:sp>
        <p:nvSpPr>
          <p:cNvPr id="4" name="Text Placeholder 23">
            <a:extLst>
              <a:ext uri="{FF2B5EF4-FFF2-40B4-BE49-F238E27FC236}">
                <a16:creationId xmlns:a16="http://schemas.microsoft.com/office/drawing/2014/main" id="{1932176A-7935-2C01-28A3-4A8ADC188A69}"/>
              </a:ext>
            </a:extLst>
          </p:cNvPr>
          <p:cNvSpPr txBox="1">
            <a:spLocks/>
          </p:cNvSpPr>
          <p:nvPr/>
        </p:nvSpPr>
        <p:spPr>
          <a:xfrm>
            <a:off x="202270" y="980452"/>
            <a:ext cx="3868933" cy="673571"/>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Model has achieved an Accuracy of 97%.</a:t>
            </a:r>
            <a:endParaRPr lang="en-US"/>
          </a:p>
        </p:txBody>
      </p:sp>
      <p:sp>
        <p:nvSpPr>
          <p:cNvPr id="2" name="Rectangle 1">
            <a:extLst>
              <a:ext uri="{FF2B5EF4-FFF2-40B4-BE49-F238E27FC236}">
                <a16:creationId xmlns:a16="http://schemas.microsoft.com/office/drawing/2014/main" id="{B85A8FF0-60B2-AB24-21D5-51709698E540}"/>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67568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25DA-3ED4-C14F-6C5B-594F4481E2A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41042DD-C609-3852-C442-A046347E0BDA}"/>
              </a:ext>
            </a:extLst>
          </p:cNvPr>
          <p:cNvSpPr>
            <a:spLocks noGrp="1"/>
          </p:cNvSpPr>
          <p:nvPr>
            <p:ph type="ctrTitle"/>
          </p:nvPr>
        </p:nvSpPr>
        <p:spPr>
          <a:xfrm>
            <a:off x="3172719" y="1028388"/>
            <a:ext cx="4446237" cy="802640"/>
          </a:xfrm>
        </p:spPr>
        <p:txBody>
          <a:bodyPr>
            <a:normAutofit fontScale="90000"/>
          </a:bodyPr>
          <a:lstStyle/>
          <a:p>
            <a:r>
              <a:rPr lang="en-US" sz="3600" b="1">
                <a:effectLst/>
                <a:ea typeface="Aptos" panose="020B0004020202020204" pitchFamily="34" charset="0"/>
                <a:cs typeface="Times New Roman"/>
              </a:rPr>
              <a:t>Research Problem</a:t>
            </a:r>
            <a:br>
              <a:rPr lang="en-US" sz="3600">
                <a:cs typeface="Times New Roman"/>
              </a:rPr>
            </a:br>
            <a:endParaRPr lang="en-US"/>
          </a:p>
        </p:txBody>
      </p:sp>
      <p:sp>
        <p:nvSpPr>
          <p:cNvPr id="24" name="Text Placeholder 23">
            <a:extLst>
              <a:ext uri="{FF2B5EF4-FFF2-40B4-BE49-F238E27FC236}">
                <a16:creationId xmlns:a16="http://schemas.microsoft.com/office/drawing/2014/main" id="{2933D145-74C0-44E8-968D-05342AA1F0CB}"/>
              </a:ext>
            </a:extLst>
          </p:cNvPr>
          <p:cNvSpPr>
            <a:spLocks noGrp="1"/>
          </p:cNvSpPr>
          <p:nvPr>
            <p:ph sz="quarter" idx="17"/>
          </p:nvPr>
        </p:nvSpPr>
        <p:spPr>
          <a:xfrm>
            <a:off x="1387397" y="1434228"/>
            <a:ext cx="7317925" cy="4259928"/>
          </a:xfrm>
        </p:spPr>
        <p:txBody>
          <a:bodyPr vert="horz" lIns="0" tIns="45720" rIns="0" bIns="45720" rtlCol="0" anchor="t">
            <a:normAutofit/>
          </a:bodyPr>
          <a:lstStyle/>
          <a:p>
            <a:pPr algn="just">
              <a:lnSpc>
                <a:spcPct val="150000"/>
              </a:lnSpc>
            </a:pPr>
            <a:r>
              <a:rPr lang="en-US" sz="2000">
                <a:solidFill>
                  <a:schemeClr val="tx1"/>
                </a:solidFill>
                <a:latin typeface="Times New Roman" panose="02020603050405020304" pitchFamily="18" charset="0"/>
                <a:cs typeface="Times New Roman" panose="02020603050405020304" pitchFamily="18" charset="0"/>
              </a:rPr>
              <a:t>Organizations face increasingly complex and sophisticated cyber threats that traditional Security Operations Centers (SOCs) struggle to manage. NextGen SOCs must utilize deep learning to enhance threat profiling and prediction. However, integrating diverse data sources, adapting to evolving threats, ensuring scalability, and maintaining ethical standards present significant challenges. This research aims to develop advanced deep learning models to accurately profile and predict organizational threats, addressing these critical challenges to improve organizational security.</a:t>
            </a:r>
            <a:endParaRPr lang="en-US">
              <a:latin typeface="Times New Roman" panose="02020603050405020304" pitchFamily="18" charset="0"/>
              <a:cs typeface="Times New Roman" panose="02020603050405020304" pitchFamily="18" charset="0"/>
            </a:endParaRPr>
          </a:p>
          <a:p>
            <a:endParaRPr lang="en-US"/>
          </a:p>
          <a:p>
            <a:endParaRPr lang="en-US"/>
          </a:p>
          <a:p>
            <a:endParaRPr lang="en-US"/>
          </a:p>
        </p:txBody>
      </p:sp>
      <p:sp>
        <p:nvSpPr>
          <p:cNvPr id="12" name="Freeform: Shape 11">
            <a:extLst>
              <a:ext uri="{FF2B5EF4-FFF2-40B4-BE49-F238E27FC236}">
                <a16:creationId xmlns:a16="http://schemas.microsoft.com/office/drawing/2014/main" id="{8E0361FF-8051-81E5-EE16-8287DBCB4CE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DA14D0C-D09F-6C92-D419-A9CB71C97F2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0C50652-E1BF-93A5-2549-1F9D6F289F0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a:p>
        </p:txBody>
      </p:sp>
      <p:grpSp>
        <p:nvGrpSpPr>
          <p:cNvPr id="10" name="Group 9">
            <a:extLst>
              <a:ext uri="{FF2B5EF4-FFF2-40B4-BE49-F238E27FC236}">
                <a16:creationId xmlns:a16="http://schemas.microsoft.com/office/drawing/2014/main" id="{21577155-778D-5BD1-D6E0-053E685DC5C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5AECF51-A31B-AAD0-A7A4-4FC541ECDF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8641F2-5FA1-165C-7695-0F04B90A8ED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Tree>
    <p:extLst>
      <p:ext uri="{BB962C8B-B14F-4D97-AF65-F5344CB8AC3E}">
        <p14:creationId xmlns:p14="http://schemas.microsoft.com/office/powerpoint/2010/main" val="41451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CBA20-92E4-4989-49E2-69181EA6D66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CC777F0-AF07-EA53-F614-17B2EE8E1280}"/>
              </a:ext>
            </a:extLst>
          </p:cNvPr>
          <p:cNvSpPr>
            <a:spLocks noGrp="1"/>
          </p:cNvSpPr>
          <p:nvPr>
            <p:ph type="ctrTitle"/>
          </p:nvPr>
        </p:nvSpPr>
        <p:spPr>
          <a:xfrm>
            <a:off x="2220981" y="2391434"/>
            <a:ext cx="9274210" cy="1981412"/>
          </a:xfrm>
        </p:spPr>
        <p:txBody>
          <a:bodyPr>
            <a:noAutofit/>
          </a:bodyPr>
          <a:lstStyle/>
          <a:p>
            <a:r>
              <a:rPr lang="en-US" sz="5400">
                <a:latin typeface="Adobe Devanagari"/>
              </a:rPr>
              <a:t>Organizational Threat profiling with Endpoint Data</a:t>
            </a:r>
            <a:endParaRPr lang="en-US" sz="5400"/>
          </a:p>
        </p:txBody>
      </p:sp>
      <p:sp>
        <p:nvSpPr>
          <p:cNvPr id="14" name="Subtitle 13">
            <a:extLst>
              <a:ext uri="{FF2B5EF4-FFF2-40B4-BE49-F238E27FC236}">
                <a16:creationId xmlns:a16="http://schemas.microsoft.com/office/drawing/2014/main" id="{31F5E465-6693-5385-D02B-8132638E5AE8}"/>
              </a:ext>
            </a:extLst>
          </p:cNvPr>
          <p:cNvSpPr>
            <a:spLocks noGrp="1"/>
          </p:cNvSpPr>
          <p:nvPr>
            <p:ph type="subTitle" idx="1"/>
          </p:nvPr>
        </p:nvSpPr>
        <p:spPr>
          <a:xfrm>
            <a:off x="6788706" y="4895433"/>
            <a:ext cx="4786877" cy="574454"/>
          </a:xfrm>
        </p:spPr>
        <p:txBody>
          <a:bodyPr>
            <a:normAutofit/>
          </a:bodyPr>
          <a:lstStyle/>
          <a:p>
            <a:r>
              <a:rPr lang="en-US" sz="2800" b="0">
                <a:latin typeface="Adobe Devanagari"/>
              </a:rPr>
              <a:t>IT21380396</a:t>
            </a:r>
            <a:r>
              <a:rPr lang="en-US" sz="2800" b="0">
                <a:latin typeface="Adobe Devanagari"/>
                <a:ea typeface="DengXian"/>
              </a:rPr>
              <a:t> </a:t>
            </a:r>
            <a:r>
              <a:rPr lang="en-US" sz="2800" b="0">
                <a:latin typeface="Adobe Devanagari"/>
              </a:rPr>
              <a:t>|</a:t>
            </a:r>
            <a:r>
              <a:rPr lang="en-US" sz="2800" b="0">
                <a:latin typeface="Adobe Devanagari"/>
                <a:ea typeface="DengXian"/>
              </a:rPr>
              <a:t> M.F.F. Ashra</a:t>
            </a:r>
            <a:endParaRPr lang="en-US" sz="2800" b="0">
              <a:effectLst/>
              <a:latin typeface="Adobe Devanagari"/>
              <a:ea typeface="DengXian"/>
            </a:endParaRPr>
          </a:p>
        </p:txBody>
      </p:sp>
      <p:cxnSp>
        <p:nvCxnSpPr>
          <p:cNvPr id="16" name="Straight Connector 15">
            <a:extLst>
              <a:ext uri="{FF2B5EF4-FFF2-40B4-BE49-F238E27FC236}">
                <a16:creationId xmlns:a16="http://schemas.microsoft.com/office/drawing/2014/main" id="{B7F9657B-8068-CF25-4CE9-80087F0EE4A1}"/>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F5CB300-E8B7-34DB-6980-EAFB89742CFB}"/>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83D0290B-6809-A254-BC96-48D22635E3BE}"/>
              </a:ext>
            </a:extLst>
          </p:cNvPr>
          <p:cNvSpPr>
            <a:spLocks noGrp="1"/>
          </p:cNvSpPr>
          <p:nvPr>
            <p:ph type="body" sz="quarter" idx="12"/>
          </p:nvPr>
        </p:nvSpPr>
        <p:spPr>
          <a:xfrm>
            <a:off x="6788706" y="5613246"/>
            <a:ext cx="4239273" cy="574454"/>
          </a:xfrm>
        </p:spPr>
        <p:txBody>
          <a:bodyPr>
            <a:normAutofit/>
          </a:bodyPr>
          <a:lstStyle/>
          <a:p>
            <a:pPr marL="0" indent="0">
              <a:buNone/>
            </a:pPr>
            <a:r>
              <a:rPr lang="en-US" sz="2000" b="0">
                <a:latin typeface="Cambria"/>
                <a:ea typeface="Cambria"/>
              </a:rPr>
              <a:t>specialize in cybersecurity</a:t>
            </a:r>
            <a:endParaRPr lang="en-US" sz="2000"/>
          </a:p>
        </p:txBody>
      </p:sp>
      <p:pic>
        <p:nvPicPr>
          <p:cNvPr id="4" name="Picture 3" descr="A person wearing a head scarf&#10;&#10;Description automatically generated">
            <a:extLst>
              <a:ext uri="{FF2B5EF4-FFF2-40B4-BE49-F238E27FC236}">
                <a16:creationId xmlns:a16="http://schemas.microsoft.com/office/drawing/2014/main" id="{9CF28F9B-F4DA-C740-6089-5FB78BDB15BB}"/>
              </a:ext>
            </a:extLst>
          </p:cNvPr>
          <p:cNvPicPr>
            <a:picLocks noChangeAspect="1"/>
          </p:cNvPicPr>
          <p:nvPr/>
        </p:nvPicPr>
        <p:blipFill>
          <a:blip r:embed="rId2"/>
          <a:stretch>
            <a:fillRect/>
          </a:stretch>
        </p:blipFill>
        <p:spPr>
          <a:xfrm>
            <a:off x="304436" y="124588"/>
            <a:ext cx="1912132" cy="2135142"/>
          </a:xfrm>
          <a:prstGeom prst="rect">
            <a:avLst/>
          </a:prstGeom>
        </p:spPr>
      </p:pic>
    </p:spTree>
    <p:extLst>
      <p:ext uri="{BB962C8B-B14F-4D97-AF65-F5344CB8AC3E}">
        <p14:creationId xmlns:p14="http://schemas.microsoft.com/office/powerpoint/2010/main" val="2351244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25DA-3ED4-C14F-6C5B-594F4481E2A2}"/>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8E0361FF-8051-81E5-EE16-8287DBCB4CE0}"/>
              </a:ext>
              <a:ext uri="{C183D7F6-B498-43B3-948B-1728B52AA6E4}">
                <adec:decorative xmlns:adec="http://schemas.microsoft.com/office/drawing/2017/decorative" val="1"/>
              </a:ext>
            </a:extLst>
          </p:cNvPr>
          <p:cNvSpPr/>
          <p:nvPr/>
        </p:nvSpPr>
        <p:spPr>
          <a:xfrm>
            <a:off x="7477732" y="-3664"/>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sp>
        <p:nvSpPr>
          <p:cNvPr id="23" name="Title 22">
            <a:extLst>
              <a:ext uri="{FF2B5EF4-FFF2-40B4-BE49-F238E27FC236}">
                <a16:creationId xmlns:a16="http://schemas.microsoft.com/office/drawing/2014/main" id="{D41042DD-C609-3852-C442-A046347E0BDA}"/>
              </a:ext>
            </a:extLst>
          </p:cNvPr>
          <p:cNvSpPr>
            <a:spLocks noGrp="1"/>
          </p:cNvSpPr>
          <p:nvPr>
            <p:ph type="ctrTitle"/>
          </p:nvPr>
        </p:nvSpPr>
        <p:spPr>
          <a:xfrm>
            <a:off x="4261722" y="707784"/>
            <a:ext cx="3213866" cy="771408"/>
          </a:xfrm>
        </p:spPr>
        <p:txBody>
          <a:bodyPr>
            <a:normAutofit/>
          </a:bodyPr>
          <a:lstStyle/>
          <a:p>
            <a:r>
              <a:rPr lang="en-US"/>
              <a:t>Overview</a:t>
            </a:r>
          </a:p>
        </p:txBody>
      </p:sp>
      <p:sp>
        <p:nvSpPr>
          <p:cNvPr id="24" name="Text Placeholder 23">
            <a:extLst>
              <a:ext uri="{FF2B5EF4-FFF2-40B4-BE49-F238E27FC236}">
                <a16:creationId xmlns:a16="http://schemas.microsoft.com/office/drawing/2014/main" id="{2933D145-74C0-44E8-968D-05342AA1F0CB}"/>
              </a:ext>
            </a:extLst>
          </p:cNvPr>
          <p:cNvSpPr>
            <a:spLocks noGrp="1"/>
          </p:cNvSpPr>
          <p:nvPr>
            <p:ph sz="quarter" idx="17"/>
          </p:nvPr>
        </p:nvSpPr>
        <p:spPr>
          <a:xfrm>
            <a:off x="1906199" y="1617485"/>
            <a:ext cx="7921904" cy="3629630"/>
          </a:xfrm>
        </p:spPr>
        <p:txBody>
          <a:bodyPr vert="horz" lIns="0" tIns="45720" rIns="0" bIns="45720" rtlCol="0" anchor="t">
            <a:noAutofit/>
          </a:bodyPr>
          <a:lstStyle/>
          <a:p>
            <a:pPr marL="0" indent="0">
              <a:buNone/>
            </a:pPr>
            <a:r>
              <a:rPr lang="en-US" sz="1800" b="1"/>
              <a:t>"Organizational Threat Profiling with Endpoint Data" </a:t>
            </a:r>
            <a:r>
              <a:rPr lang="en-US" sz="1800"/>
              <a:t>focuses on identifying network anomalies that may indicate security threats using machine learning models. By analyzing network traffic data, the system classifies traffic as either "normal" or "anomalous." The Random Forest and Neural Network models are trained on this data to detect unusual behavior that could suggest potential security risks. By profiling endpoint data, the system provides a real-time mechanism for detecting and responding to threats, enhancing organizational security by monitoring endpoint behaviors effectively.</a:t>
            </a:r>
          </a:p>
        </p:txBody>
      </p:sp>
      <p:pic>
        <p:nvPicPr>
          <p:cNvPr id="13" name="Graphic 12">
            <a:extLst>
              <a:ext uri="{FF2B5EF4-FFF2-40B4-BE49-F238E27FC236}">
                <a16:creationId xmlns:a16="http://schemas.microsoft.com/office/drawing/2014/main" id="{2DA14D0C-D09F-6C92-D419-A9CB71C97F2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86791" y="5177210"/>
            <a:ext cx="878334" cy="1705001"/>
          </a:xfrm>
          <a:prstGeom prst="rect">
            <a:avLst/>
          </a:prstGeom>
        </p:spPr>
      </p:pic>
      <p:sp>
        <p:nvSpPr>
          <p:cNvPr id="6" name="Slide Number Placeholder 5">
            <a:extLst>
              <a:ext uri="{FF2B5EF4-FFF2-40B4-BE49-F238E27FC236}">
                <a16:creationId xmlns:a16="http://schemas.microsoft.com/office/drawing/2014/main" id="{40C50652-E1BF-93A5-2549-1F9D6F289F0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41</a:t>
            </a:fld>
            <a:endParaRPr lang="en-US"/>
          </a:p>
        </p:txBody>
      </p:sp>
      <p:grpSp>
        <p:nvGrpSpPr>
          <p:cNvPr id="10" name="Group 9">
            <a:extLst>
              <a:ext uri="{FF2B5EF4-FFF2-40B4-BE49-F238E27FC236}">
                <a16:creationId xmlns:a16="http://schemas.microsoft.com/office/drawing/2014/main" id="{21577155-778D-5BD1-D6E0-053E685DC5C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5AECF51-A31B-AAD0-A7A4-4FC541ECDF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8641F2-5FA1-165C-7695-0F04B90A8ED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3" name="Rectangle 2">
            <a:extLst>
              <a:ext uri="{FF2B5EF4-FFF2-40B4-BE49-F238E27FC236}">
                <a16:creationId xmlns:a16="http://schemas.microsoft.com/office/drawing/2014/main" id="{D4EE61C5-6F82-7676-0947-3A500C795AA2}"/>
              </a:ext>
            </a:extLst>
          </p:cNvPr>
          <p:cNvSpPr/>
          <p:nvPr/>
        </p:nvSpPr>
        <p:spPr>
          <a:xfrm>
            <a:off x="4261137"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658266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D66D7-647D-8611-73D9-5D4B6ED51D7F}"/>
              </a:ext>
            </a:extLst>
          </p:cNvPr>
          <p:cNvSpPr>
            <a:spLocks noGrp="1"/>
          </p:cNvSpPr>
          <p:nvPr>
            <p:ph type="ctrTitle"/>
          </p:nvPr>
        </p:nvSpPr>
        <p:spPr>
          <a:xfrm>
            <a:off x="2950619" y="790409"/>
            <a:ext cx="5857348" cy="771408"/>
          </a:xfrm>
        </p:spPr>
        <p:txBody>
          <a:bodyPr>
            <a:normAutofit fontScale="90000"/>
          </a:bodyPr>
          <a:lstStyle/>
          <a:p>
            <a:r>
              <a:rPr lang="en-US" sz="4000" b="1">
                <a:latin typeface="Book Antiqua"/>
              </a:rPr>
              <a:t>Overview of the Dataset</a:t>
            </a:r>
            <a:endParaRPr lang="en-US">
              <a:latin typeface="Book Antiqua"/>
            </a:endParaRPr>
          </a:p>
        </p:txBody>
      </p:sp>
      <p:sp>
        <p:nvSpPr>
          <p:cNvPr id="3" name="Content Placeholder 2">
            <a:extLst>
              <a:ext uri="{FF2B5EF4-FFF2-40B4-BE49-F238E27FC236}">
                <a16:creationId xmlns:a16="http://schemas.microsoft.com/office/drawing/2014/main" id="{B08132D3-2851-9029-3265-09B6F15E7EAF}"/>
              </a:ext>
            </a:extLst>
          </p:cNvPr>
          <p:cNvSpPr>
            <a:spLocks noGrp="1"/>
          </p:cNvSpPr>
          <p:nvPr>
            <p:ph sz="quarter" idx="17"/>
          </p:nvPr>
        </p:nvSpPr>
        <p:spPr>
          <a:xfrm>
            <a:off x="1944025" y="1904002"/>
            <a:ext cx="7754289" cy="3174058"/>
          </a:xfrm>
        </p:spPr>
        <p:txBody>
          <a:bodyPr vert="horz" lIns="0" tIns="45720" rIns="0" bIns="45720" rtlCol="0" anchor="t">
            <a:normAutofit lnSpcReduction="10000"/>
          </a:bodyPr>
          <a:lstStyle/>
          <a:p>
            <a:pPr>
              <a:buFont typeface="Arial" panose="020F0502020204030204" pitchFamily="34" charset="0"/>
              <a:buChar char="•"/>
            </a:pPr>
            <a:r>
              <a:rPr lang="en-US" sz="1600">
                <a:ea typeface="+mn-lt"/>
                <a:cs typeface="+mn-lt"/>
              </a:rPr>
              <a:t>This dataset serves as a foundation for building machine learning models to profile and detect abnormal network behavior, assisting in organizational threat profiling using endpoint data. </a:t>
            </a:r>
            <a:endParaRPr lang="en-US">
              <a:ea typeface="+mn-lt"/>
              <a:cs typeface="+mn-lt"/>
            </a:endParaRPr>
          </a:p>
          <a:p>
            <a:pPr>
              <a:buFont typeface="Arial" panose="020F0502020204030204" pitchFamily="34" charset="0"/>
              <a:buChar char="•"/>
            </a:pPr>
            <a:r>
              <a:rPr lang="en-US" sz="1600">
                <a:ea typeface="+mn-lt"/>
                <a:cs typeface="+mn-lt"/>
              </a:rPr>
              <a:t>It includes features such as capturing TCP/IP connections, each represented by features such as connection duration, protocol type, service, source and destination bytes, error rates, and login attempts. </a:t>
            </a:r>
            <a:endParaRPr lang="en-US"/>
          </a:p>
          <a:p>
            <a:pPr>
              <a:buFont typeface="Arial" panose="020F0502020204030204" pitchFamily="34" charset="0"/>
              <a:buChar char="•"/>
            </a:pPr>
            <a:r>
              <a:rPr lang="en-US" sz="1600">
                <a:ea typeface="+mn-lt"/>
                <a:cs typeface="+mn-lt"/>
              </a:rPr>
              <a:t>The dataset includes both </a:t>
            </a:r>
            <a:r>
              <a:rPr lang="en-US" sz="1600" b="1">
                <a:ea typeface="+mn-lt"/>
                <a:cs typeface="+mn-lt"/>
              </a:rPr>
              <a:t>numerical</a:t>
            </a:r>
            <a:r>
              <a:rPr lang="en-US" sz="1600">
                <a:ea typeface="+mn-lt"/>
                <a:cs typeface="+mn-lt"/>
              </a:rPr>
              <a:t> and </a:t>
            </a:r>
            <a:r>
              <a:rPr lang="en-US" sz="1600" b="1">
                <a:ea typeface="+mn-lt"/>
                <a:cs typeface="+mn-lt"/>
              </a:rPr>
              <a:t>categorical</a:t>
            </a:r>
            <a:r>
              <a:rPr lang="en-US" sz="1600">
                <a:ea typeface="+mn-lt"/>
                <a:cs typeface="+mn-lt"/>
              </a:rPr>
              <a:t> data.</a:t>
            </a:r>
          </a:p>
          <a:p>
            <a:pPr>
              <a:buFont typeface="Arial" panose="020F0502020204030204" pitchFamily="34" charset="0"/>
              <a:buChar char="•"/>
            </a:pPr>
            <a:r>
              <a:rPr lang="en-US" sz="1600">
                <a:ea typeface="+mn-lt"/>
                <a:cs typeface="+mn-lt"/>
              </a:rPr>
              <a:t>The target variable,</a:t>
            </a:r>
            <a:r>
              <a:rPr lang="en-US" sz="1600" b="1">
                <a:ea typeface="+mn-lt"/>
                <a:cs typeface="+mn-lt"/>
              </a:rPr>
              <a:t> </a:t>
            </a:r>
            <a:r>
              <a:rPr lang="en-US" sz="1600" b="1">
                <a:latin typeface="Consolas"/>
              </a:rPr>
              <a:t>class</a:t>
            </a:r>
            <a:r>
              <a:rPr lang="en-US" sz="1600">
                <a:ea typeface="+mn-lt"/>
                <a:cs typeface="+mn-lt"/>
              </a:rPr>
              <a:t>, labels each entry as either "</a:t>
            </a:r>
            <a:r>
              <a:rPr lang="en-US" sz="1600" b="1">
                <a:ea typeface="+mn-lt"/>
                <a:cs typeface="+mn-lt"/>
              </a:rPr>
              <a:t>normal</a:t>
            </a:r>
            <a:r>
              <a:rPr lang="en-US" sz="1600">
                <a:ea typeface="+mn-lt"/>
                <a:cs typeface="+mn-lt"/>
              </a:rPr>
              <a:t>"  or "</a:t>
            </a:r>
            <a:r>
              <a:rPr lang="en-US" sz="1600" b="1">
                <a:ea typeface="+mn-lt"/>
                <a:cs typeface="+mn-lt"/>
              </a:rPr>
              <a:t>anomaly</a:t>
            </a:r>
            <a:r>
              <a:rPr lang="en-US" sz="1600">
                <a:ea typeface="+mn-lt"/>
                <a:cs typeface="+mn-lt"/>
              </a:rPr>
              <a:t>". </a:t>
            </a:r>
          </a:p>
          <a:p>
            <a:pPr>
              <a:buFont typeface="Arial" panose="020F0502020204030204" pitchFamily="34" charset="0"/>
              <a:buChar char="•"/>
            </a:pPr>
            <a:r>
              <a:rPr lang="en-US" sz="1600">
                <a:ea typeface="+mn-lt"/>
                <a:cs typeface="+mn-lt"/>
              </a:rPr>
              <a:t>These attributes are crucial for profiling threats at the organizational level by analyzing network traffic and endpoint behavior.</a:t>
            </a:r>
            <a:endParaRPr lang="en-US" sz="1600"/>
          </a:p>
        </p:txBody>
      </p:sp>
      <p:sp>
        <p:nvSpPr>
          <p:cNvPr id="5" name="Footer Placeholder 4">
            <a:extLst>
              <a:ext uri="{FF2B5EF4-FFF2-40B4-BE49-F238E27FC236}">
                <a16:creationId xmlns:a16="http://schemas.microsoft.com/office/drawing/2014/main" id="{E460FAD3-D881-4541-3527-97BC4F059395}"/>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9A43A4DF-5946-39D6-1AA3-FCC3E9E14EEB}"/>
              </a:ext>
            </a:extLst>
          </p:cNvPr>
          <p:cNvSpPr>
            <a:spLocks noGrp="1"/>
          </p:cNvSpPr>
          <p:nvPr>
            <p:ph type="sldNum" sz="quarter" idx="4"/>
          </p:nvPr>
        </p:nvSpPr>
        <p:spPr/>
        <p:txBody>
          <a:bodyPr/>
          <a:lstStyle/>
          <a:p>
            <a:fld id="{3A98EE3D-8CD1-4C3F-BD1C-C98C9596463C}" type="slidenum">
              <a:rPr lang="en-US" smtClean="0"/>
              <a:pPr/>
              <a:t>42</a:t>
            </a:fld>
            <a:endParaRPr lang="en-US"/>
          </a:p>
        </p:txBody>
      </p:sp>
      <p:grpSp>
        <p:nvGrpSpPr>
          <p:cNvPr id="13" name="Group 12">
            <a:extLst>
              <a:ext uri="{FF2B5EF4-FFF2-40B4-BE49-F238E27FC236}">
                <a16:creationId xmlns:a16="http://schemas.microsoft.com/office/drawing/2014/main" id="{A6CEB188-4395-3ABD-9570-D5C128DCC6ED}"/>
              </a:ext>
            </a:extLst>
          </p:cNvPr>
          <p:cNvGrpSpPr/>
          <p:nvPr/>
        </p:nvGrpSpPr>
        <p:grpSpPr>
          <a:xfrm>
            <a:off x="0" y="6184640"/>
            <a:ext cx="12521471" cy="675048"/>
            <a:chOff x="9978" y="4726959"/>
            <a:chExt cx="9390744" cy="438766"/>
          </a:xfrm>
        </p:grpSpPr>
        <p:pic>
          <p:nvPicPr>
            <p:cNvPr id="11" name="Picture 5">
              <a:extLst>
                <a:ext uri="{FF2B5EF4-FFF2-40B4-BE49-F238E27FC236}">
                  <a16:creationId xmlns:a16="http://schemas.microsoft.com/office/drawing/2014/main" id="{1D50C3EA-4E24-03E4-A5D9-B0617DDB5011}"/>
                </a:ext>
              </a:extLst>
            </p:cNvPr>
            <p:cNvPicPr>
              <a:picLocks noChangeAspect="1"/>
            </p:cNvPicPr>
            <p:nvPr/>
          </p:nvPicPr>
          <p:blipFill>
            <a:blip r:embed="rId2"/>
            <a:stretch>
              <a:fillRect/>
            </a:stretch>
          </p:blipFill>
          <p:spPr>
            <a:xfrm>
              <a:off x="9978" y="4726959"/>
              <a:ext cx="2825730" cy="437746"/>
            </a:xfrm>
            <a:prstGeom prst="rect">
              <a:avLst/>
            </a:prstGeom>
          </p:spPr>
        </p:pic>
        <p:sp>
          <p:nvSpPr>
            <p:cNvPr id="12" name="Date Placeholder 4">
              <a:extLst>
                <a:ext uri="{FF2B5EF4-FFF2-40B4-BE49-F238E27FC236}">
                  <a16:creationId xmlns:a16="http://schemas.microsoft.com/office/drawing/2014/main" id="{06CD1F2A-EC54-1561-14DF-3F1997E6BBBD}"/>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15" name="Picture 5">
            <a:extLst>
              <a:ext uri="{FF2B5EF4-FFF2-40B4-BE49-F238E27FC236}">
                <a16:creationId xmlns:a16="http://schemas.microsoft.com/office/drawing/2014/main" id="{82CC0AA2-4AF1-1A82-97A4-3EBD2800C2E4}"/>
              </a:ext>
            </a:extLst>
          </p:cNvPr>
          <p:cNvPicPr>
            <a:picLocks noChangeAspect="1"/>
          </p:cNvPicPr>
          <p:nvPr/>
        </p:nvPicPr>
        <p:blipFill>
          <a:blip r:embed="rId2"/>
          <a:stretch>
            <a:fillRect/>
          </a:stretch>
        </p:blipFill>
        <p:spPr>
          <a:xfrm>
            <a:off x="82061" y="6188533"/>
            <a:ext cx="3767784" cy="673479"/>
          </a:xfrm>
          <a:prstGeom prst="rect">
            <a:avLst/>
          </a:prstGeom>
        </p:spPr>
      </p:pic>
      <p:sp>
        <p:nvSpPr>
          <p:cNvPr id="4" name="Rectangle 3">
            <a:extLst>
              <a:ext uri="{FF2B5EF4-FFF2-40B4-BE49-F238E27FC236}">
                <a16:creationId xmlns:a16="http://schemas.microsoft.com/office/drawing/2014/main" id="{D0E93C2F-6481-6A77-CD87-AAD335C21567}"/>
              </a:ext>
            </a:extLst>
          </p:cNvPr>
          <p:cNvSpPr/>
          <p:nvPr/>
        </p:nvSpPr>
        <p:spPr>
          <a:xfrm>
            <a:off x="4343248" y="64431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983042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9160-94EB-178D-1639-BE43F9DAB52B}"/>
              </a:ext>
            </a:extLst>
          </p:cNvPr>
          <p:cNvSpPr>
            <a:spLocks noGrp="1"/>
          </p:cNvSpPr>
          <p:nvPr>
            <p:ph type="ctrTitle"/>
          </p:nvPr>
        </p:nvSpPr>
        <p:spPr>
          <a:xfrm>
            <a:off x="824544" y="555225"/>
            <a:ext cx="6647571" cy="921926"/>
          </a:xfrm>
        </p:spPr>
        <p:txBody>
          <a:bodyPr/>
          <a:lstStyle/>
          <a:p>
            <a:r>
              <a:rPr lang="en-US" b="1"/>
              <a:t>Overview of the Dataset</a:t>
            </a:r>
            <a:endParaRPr lang="en-US"/>
          </a:p>
        </p:txBody>
      </p:sp>
      <p:pic>
        <p:nvPicPr>
          <p:cNvPr id="7" name="Content Placeholder 6" descr="A screenshot of a computer&#10;&#10;Description automatically generated">
            <a:extLst>
              <a:ext uri="{FF2B5EF4-FFF2-40B4-BE49-F238E27FC236}">
                <a16:creationId xmlns:a16="http://schemas.microsoft.com/office/drawing/2014/main" id="{786D969B-89E3-ED80-49D1-80AF9809B9F8}"/>
              </a:ext>
            </a:extLst>
          </p:cNvPr>
          <p:cNvPicPr>
            <a:picLocks noGrp="1" noChangeAspect="1"/>
          </p:cNvPicPr>
          <p:nvPr>
            <p:ph sz="quarter" idx="17"/>
          </p:nvPr>
        </p:nvPicPr>
        <p:blipFill>
          <a:blip r:embed="rId2"/>
          <a:stretch>
            <a:fillRect/>
          </a:stretch>
        </p:blipFill>
        <p:spPr>
          <a:xfrm>
            <a:off x="598766" y="1559308"/>
            <a:ext cx="10689400" cy="3750558"/>
          </a:xfrm>
        </p:spPr>
      </p:pic>
      <p:sp>
        <p:nvSpPr>
          <p:cNvPr id="5" name="Footer Placeholder 4">
            <a:extLst>
              <a:ext uri="{FF2B5EF4-FFF2-40B4-BE49-F238E27FC236}">
                <a16:creationId xmlns:a16="http://schemas.microsoft.com/office/drawing/2014/main" id="{C20B6651-D5D7-EC55-9782-51D7EF59261C}"/>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4F19CC9B-F4DA-24FC-1561-7C15A03133E0}"/>
              </a:ext>
            </a:extLst>
          </p:cNvPr>
          <p:cNvSpPr>
            <a:spLocks noGrp="1"/>
          </p:cNvSpPr>
          <p:nvPr>
            <p:ph type="sldNum" sz="quarter" idx="4"/>
          </p:nvPr>
        </p:nvSpPr>
        <p:spPr/>
        <p:txBody>
          <a:bodyPr/>
          <a:lstStyle/>
          <a:p>
            <a:fld id="{3A98EE3D-8CD1-4C3F-BD1C-C98C9596463C}" type="slidenum">
              <a:rPr lang="en-US" smtClean="0"/>
              <a:pPr/>
              <a:t>43</a:t>
            </a:fld>
            <a:endParaRPr lang="en-US"/>
          </a:p>
        </p:txBody>
      </p:sp>
      <p:grpSp>
        <p:nvGrpSpPr>
          <p:cNvPr id="12" name="Group 11">
            <a:extLst>
              <a:ext uri="{FF2B5EF4-FFF2-40B4-BE49-F238E27FC236}">
                <a16:creationId xmlns:a16="http://schemas.microsoft.com/office/drawing/2014/main" id="{823195CC-B5CA-91E4-C4CB-2BCA4EA3CEC9}"/>
              </a:ext>
            </a:extLst>
          </p:cNvPr>
          <p:cNvGrpSpPr/>
          <p:nvPr/>
        </p:nvGrpSpPr>
        <p:grpSpPr>
          <a:xfrm>
            <a:off x="0" y="6184640"/>
            <a:ext cx="12521471" cy="675048"/>
            <a:chOff x="9978" y="4726959"/>
            <a:chExt cx="9390744" cy="438766"/>
          </a:xfrm>
        </p:grpSpPr>
        <p:pic>
          <p:nvPicPr>
            <p:cNvPr id="10" name="Picture 5">
              <a:extLst>
                <a:ext uri="{FF2B5EF4-FFF2-40B4-BE49-F238E27FC236}">
                  <a16:creationId xmlns:a16="http://schemas.microsoft.com/office/drawing/2014/main" id="{77E06AE4-2656-D729-08E5-EEF5FCC10D09}"/>
                </a:ext>
              </a:extLst>
            </p:cNvPr>
            <p:cNvPicPr>
              <a:picLocks noChangeAspect="1"/>
            </p:cNvPicPr>
            <p:nvPr/>
          </p:nvPicPr>
          <p:blipFill>
            <a:blip r:embed="rId3"/>
            <a:stretch>
              <a:fillRect/>
            </a:stretch>
          </p:blipFill>
          <p:spPr>
            <a:xfrm>
              <a:off x="9978" y="4726959"/>
              <a:ext cx="2825730" cy="437746"/>
            </a:xfrm>
            <a:prstGeom prst="rect">
              <a:avLst/>
            </a:prstGeom>
          </p:spPr>
        </p:pic>
        <p:sp>
          <p:nvSpPr>
            <p:cNvPr id="11" name="Date Placeholder 4">
              <a:extLst>
                <a:ext uri="{FF2B5EF4-FFF2-40B4-BE49-F238E27FC236}">
                  <a16:creationId xmlns:a16="http://schemas.microsoft.com/office/drawing/2014/main" id="{E0FCBCEA-CFBD-3D10-1B08-D531AF9CF4D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3" name="Rectangle 2">
            <a:extLst>
              <a:ext uri="{FF2B5EF4-FFF2-40B4-BE49-F238E27FC236}">
                <a16:creationId xmlns:a16="http://schemas.microsoft.com/office/drawing/2014/main" id="{D049EAFF-4CD1-BE5A-E78C-6B60276CEF15}"/>
              </a:ext>
            </a:extLst>
          </p:cNvPr>
          <p:cNvSpPr/>
          <p:nvPr/>
        </p:nvSpPr>
        <p:spPr>
          <a:xfrm>
            <a:off x="4692347"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4237701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523D-A836-1E46-8A7B-35BA93E4E8C9}"/>
              </a:ext>
            </a:extLst>
          </p:cNvPr>
          <p:cNvSpPr>
            <a:spLocks noGrp="1"/>
          </p:cNvSpPr>
          <p:nvPr>
            <p:ph type="ctrTitle"/>
          </p:nvPr>
        </p:nvSpPr>
        <p:spPr>
          <a:xfrm>
            <a:off x="542322" y="207151"/>
            <a:ext cx="6656978" cy="1025408"/>
          </a:xfrm>
        </p:spPr>
        <p:txBody>
          <a:bodyPr/>
          <a:lstStyle/>
          <a:p>
            <a:r>
              <a:rPr lang="en-US"/>
              <a:t>Key Features of the Dataset</a:t>
            </a:r>
          </a:p>
        </p:txBody>
      </p:sp>
      <p:pic>
        <p:nvPicPr>
          <p:cNvPr id="10" name="Content Placeholder 9" descr="A screenshot of a computer&#10;&#10;Description automatically generated">
            <a:extLst>
              <a:ext uri="{FF2B5EF4-FFF2-40B4-BE49-F238E27FC236}">
                <a16:creationId xmlns:a16="http://schemas.microsoft.com/office/drawing/2014/main" id="{B8384D97-2712-85D6-66C8-E44E6F3C65DD}"/>
              </a:ext>
            </a:extLst>
          </p:cNvPr>
          <p:cNvPicPr>
            <a:picLocks noGrp="1" noChangeAspect="1"/>
          </p:cNvPicPr>
          <p:nvPr>
            <p:ph sz="quarter" idx="17"/>
          </p:nvPr>
        </p:nvPicPr>
        <p:blipFill>
          <a:blip r:embed="rId2"/>
          <a:stretch>
            <a:fillRect/>
          </a:stretch>
        </p:blipFill>
        <p:spPr>
          <a:xfrm>
            <a:off x="7472798" y="81824"/>
            <a:ext cx="4617304" cy="6678494"/>
          </a:xfrm>
        </p:spPr>
      </p:pic>
      <p:sp>
        <p:nvSpPr>
          <p:cNvPr id="5" name="Footer Placeholder 4">
            <a:extLst>
              <a:ext uri="{FF2B5EF4-FFF2-40B4-BE49-F238E27FC236}">
                <a16:creationId xmlns:a16="http://schemas.microsoft.com/office/drawing/2014/main" id="{385677BD-9339-9A2E-2F47-EDB9ECB59255}"/>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2C0AEE02-40B2-1369-48A6-B05A04014452}"/>
              </a:ext>
            </a:extLst>
          </p:cNvPr>
          <p:cNvSpPr>
            <a:spLocks noGrp="1"/>
          </p:cNvSpPr>
          <p:nvPr>
            <p:ph type="sldNum" sz="quarter" idx="4"/>
          </p:nvPr>
        </p:nvSpPr>
        <p:spPr/>
        <p:txBody>
          <a:bodyPr/>
          <a:lstStyle/>
          <a:p>
            <a:fld id="{3A98EE3D-8CD1-4C3F-BD1C-C98C9596463C}" type="slidenum">
              <a:rPr lang="en-US" smtClean="0"/>
              <a:pPr/>
              <a:t>44</a:t>
            </a:fld>
            <a:endParaRPr lang="en-US"/>
          </a:p>
        </p:txBody>
      </p:sp>
      <p:sp>
        <p:nvSpPr>
          <p:cNvPr id="11" name="TextBox 10">
            <a:extLst>
              <a:ext uri="{FF2B5EF4-FFF2-40B4-BE49-F238E27FC236}">
                <a16:creationId xmlns:a16="http://schemas.microsoft.com/office/drawing/2014/main" id="{B111962E-2DE6-F1CD-582B-129A07FF755A}"/>
              </a:ext>
            </a:extLst>
          </p:cNvPr>
          <p:cNvSpPr txBox="1"/>
          <p:nvPr/>
        </p:nvSpPr>
        <p:spPr>
          <a:xfrm>
            <a:off x="403424" y="1497540"/>
            <a:ext cx="70547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Numerical Features</a:t>
            </a:r>
            <a:r>
              <a:rPr lang="en-US"/>
              <a:t> (Quantitative Data):</a:t>
            </a:r>
          </a:p>
          <a:p>
            <a:r>
              <a:rPr lang="en-US"/>
              <a:t> </a:t>
            </a:r>
            <a:r>
              <a:rPr lang="en-US">
                <a:latin typeface="Consolas"/>
                <a:ea typeface="Cambria"/>
              </a:rPr>
              <a:t>Duration, </a:t>
            </a:r>
            <a:r>
              <a:rPr lang="en-US" err="1">
                <a:latin typeface="Consolas"/>
                <a:ea typeface="Cambria"/>
              </a:rPr>
              <a:t>src_bytes</a:t>
            </a:r>
            <a:r>
              <a:rPr lang="en-US">
                <a:latin typeface="Consolas"/>
                <a:ea typeface="Cambria"/>
              </a:rPr>
              <a:t>, </a:t>
            </a:r>
            <a:r>
              <a:rPr lang="en-US" err="1">
                <a:latin typeface="Consolas"/>
                <a:ea typeface="Cambria"/>
              </a:rPr>
              <a:t>dst_bytes</a:t>
            </a:r>
            <a:r>
              <a:rPr lang="en-US">
                <a:latin typeface="Consolas"/>
                <a:ea typeface="Cambria"/>
              </a:rPr>
              <a:t>, </a:t>
            </a:r>
            <a:r>
              <a:rPr lang="en-US" err="1">
                <a:latin typeface="Consolas"/>
                <a:ea typeface="Cambria"/>
              </a:rPr>
              <a:t>num_failed_logins</a:t>
            </a:r>
            <a:r>
              <a:rPr lang="en-US">
                <a:latin typeface="Consolas"/>
                <a:ea typeface="Cambria"/>
              </a:rPr>
              <a:t>,   </a:t>
            </a:r>
            <a:r>
              <a:rPr lang="en-US" err="1">
                <a:latin typeface="Consolas"/>
                <a:ea typeface="Cambria"/>
              </a:rPr>
              <a:t>serror_rate</a:t>
            </a:r>
            <a:r>
              <a:rPr lang="en-US">
                <a:latin typeface="Consolas"/>
                <a:ea typeface="Cambria"/>
              </a:rPr>
              <a:t>, </a:t>
            </a:r>
            <a:r>
              <a:rPr lang="en-US" err="1">
                <a:latin typeface="Consolas"/>
                <a:ea typeface="Cambria"/>
              </a:rPr>
              <a:t>srv_serror_rate</a:t>
            </a:r>
            <a:r>
              <a:rPr lang="en-US">
                <a:latin typeface="Consolas"/>
                <a:ea typeface="Cambria"/>
              </a:rPr>
              <a:t>, </a:t>
            </a:r>
            <a:r>
              <a:rPr lang="en-US" err="1">
                <a:latin typeface="Consolas"/>
                <a:ea typeface="Cambria"/>
              </a:rPr>
              <a:t>rerror_rate</a:t>
            </a:r>
            <a:r>
              <a:rPr lang="en-US">
                <a:latin typeface="Consolas"/>
                <a:ea typeface="Cambria"/>
              </a:rPr>
              <a:t>,             </a:t>
            </a:r>
            <a:r>
              <a:rPr lang="en-US" err="1">
                <a:latin typeface="Consolas"/>
                <a:ea typeface="Cambria"/>
              </a:rPr>
              <a:t>diff_srv_rate</a:t>
            </a:r>
            <a:r>
              <a:rPr lang="en-US">
                <a:latin typeface="Consolas"/>
                <a:ea typeface="Cambria"/>
              </a:rPr>
              <a:t>, </a:t>
            </a:r>
            <a:r>
              <a:rPr lang="en-US" err="1">
                <a:latin typeface="Consolas"/>
                <a:ea typeface="Cambria"/>
              </a:rPr>
              <a:t>num_root</a:t>
            </a:r>
            <a:r>
              <a:rPr lang="en-US">
                <a:latin typeface="Consolas"/>
                <a:ea typeface="Cambria"/>
              </a:rPr>
              <a:t>, count</a:t>
            </a:r>
          </a:p>
          <a:p>
            <a:pPr marL="285750" indent="-285750">
              <a:buFont typeface="Arial"/>
              <a:buChar char="•"/>
            </a:pPr>
            <a:endParaRPr lang="en-US"/>
          </a:p>
          <a:p>
            <a:pPr marL="285750" indent="-285750">
              <a:buFont typeface="Arial"/>
              <a:buChar char="•"/>
            </a:pPr>
            <a:r>
              <a:rPr lang="en-US" b="1">
                <a:ea typeface="+mn-lt"/>
                <a:cs typeface="+mn-lt"/>
              </a:rPr>
              <a:t>Categorical Features</a:t>
            </a:r>
            <a:r>
              <a:rPr lang="en-US">
                <a:ea typeface="+mn-lt"/>
                <a:cs typeface="+mn-lt"/>
              </a:rPr>
              <a:t> (Qualitative Data):</a:t>
            </a:r>
            <a:endParaRPr lang="en-US"/>
          </a:p>
          <a:p>
            <a:r>
              <a:rPr lang="en-US">
                <a:latin typeface="Consolas"/>
              </a:rPr>
              <a:t>  </a:t>
            </a:r>
            <a:r>
              <a:rPr lang="en-US" err="1">
                <a:latin typeface="Consolas"/>
              </a:rPr>
              <a:t>protocol_type</a:t>
            </a:r>
            <a:r>
              <a:rPr lang="en-US">
                <a:latin typeface="Consolas"/>
              </a:rPr>
              <a:t>, Service, flag</a:t>
            </a:r>
            <a:endParaRPr lang="en-US"/>
          </a:p>
        </p:txBody>
      </p:sp>
      <p:grpSp>
        <p:nvGrpSpPr>
          <p:cNvPr id="15" name="Group 14">
            <a:extLst>
              <a:ext uri="{FF2B5EF4-FFF2-40B4-BE49-F238E27FC236}">
                <a16:creationId xmlns:a16="http://schemas.microsoft.com/office/drawing/2014/main" id="{B463AE0E-D1AB-9B2C-1699-64349D5A711A}"/>
              </a:ext>
            </a:extLst>
          </p:cNvPr>
          <p:cNvGrpSpPr/>
          <p:nvPr/>
        </p:nvGrpSpPr>
        <p:grpSpPr>
          <a:xfrm>
            <a:off x="0" y="6184640"/>
            <a:ext cx="12521471" cy="675048"/>
            <a:chOff x="9978" y="4726959"/>
            <a:chExt cx="9390744" cy="438766"/>
          </a:xfrm>
        </p:grpSpPr>
        <p:pic>
          <p:nvPicPr>
            <p:cNvPr id="13" name="Picture 5">
              <a:extLst>
                <a:ext uri="{FF2B5EF4-FFF2-40B4-BE49-F238E27FC236}">
                  <a16:creationId xmlns:a16="http://schemas.microsoft.com/office/drawing/2014/main" id="{B22266F9-0ED5-7499-255D-CE8A09D6E618}"/>
                </a:ext>
              </a:extLst>
            </p:cNvPr>
            <p:cNvPicPr>
              <a:picLocks noChangeAspect="1"/>
            </p:cNvPicPr>
            <p:nvPr/>
          </p:nvPicPr>
          <p:blipFill>
            <a:blip r:embed="rId3"/>
            <a:stretch>
              <a:fillRect/>
            </a:stretch>
          </p:blipFill>
          <p:spPr>
            <a:xfrm>
              <a:off x="9978" y="4726959"/>
              <a:ext cx="2825730" cy="437746"/>
            </a:xfrm>
            <a:prstGeom prst="rect">
              <a:avLst/>
            </a:prstGeom>
          </p:spPr>
        </p:pic>
        <p:sp>
          <p:nvSpPr>
            <p:cNvPr id="14" name="Date Placeholder 4">
              <a:extLst>
                <a:ext uri="{FF2B5EF4-FFF2-40B4-BE49-F238E27FC236}">
                  <a16:creationId xmlns:a16="http://schemas.microsoft.com/office/drawing/2014/main" id="{838813C2-7FF4-8501-5BFD-C1CB1F4F53F8}"/>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3" name="Rectangle 2">
            <a:extLst>
              <a:ext uri="{FF2B5EF4-FFF2-40B4-BE49-F238E27FC236}">
                <a16:creationId xmlns:a16="http://schemas.microsoft.com/office/drawing/2014/main" id="{82256687-0B8E-A013-163A-3AEADA07D3BC}"/>
              </a:ext>
            </a:extLst>
          </p:cNvPr>
          <p:cNvSpPr/>
          <p:nvPr/>
        </p:nvSpPr>
        <p:spPr>
          <a:xfrm>
            <a:off x="4142776" y="64448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81143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2BC09-DA2C-54F3-473A-DA11F4FF4F34}"/>
              </a:ext>
            </a:extLst>
          </p:cNvPr>
          <p:cNvSpPr>
            <a:spLocks noGrp="1"/>
          </p:cNvSpPr>
          <p:nvPr>
            <p:ph type="ctrTitle"/>
          </p:nvPr>
        </p:nvSpPr>
        <p:spPr>
          <a:xfrm rot="10800000" flipV="1">
            <a:off x="1831773" y="443354"/>
            <a:ext cx="7450758" cy="592665"/>
          </a:xfrm>
        </p:spPr>
        <p:txBody>
          <a:bodyPr>
            <a:normAutofit/>
          </a:bodyPr>
          <a:lstStyle/>
          <a:p>
            <a:r>
              <a:rPr lang="en-US">
                <a:ea typeface="+mj-lt"/>
                <a:cs typeface="+mj-lt"/>
              </a:rPr>
              <a:t>Exploratory Data Analysis (EDA)</a:t>
            </a:r>
            <a:endParaRPr lang="en-US"/>
          </a:p>
        </p:txBody>
      </p:sp>
      <p:pic>
        <p:nvPicPr>
          <p:cNvPr id="11" name="Content Placeholder 10" descr="A computer screen shot of a code&#10;&#10;Description automatically generated">
            <a:extLst>
              <a:ext uri="{FF2B5EF4-FFF2-40B4-BE49-F238E27FC236}">
                <a16:creationId xmlns:a16="http://schemas.microsoft.com/office/drawing/2014/main" id="{A4F7054E-2CA1-5F1D-E2EE-A74211EA6D68}"/>
              </a:ext>
            </a:extLst>
          </p:cNvPr>
          <p:cNvPicPr>
            <a:picLocks noGrp="1" noChangeAspect="1"/>
          </p:cNvPicPr>
          <p:nvPr>
            <p:ph sz="quarter" idx="17"/>
          </p:nvPr>
        </p:nvPicPr>
        <p:blipFill>
          <a:blip r:embed="rId2"/>
          <a:srcRect t="150" r="20408"/>
          <a:stretch/>
        </p:blipFill>
        <p:spPr>
          <a:xfrm>
            <a:off x="335360" y="2636422"/>
            <a:ext cx="6304057" cy="3314837"/>
          </a:xfrm>
        </p:spPr>
      </p:pic>
      <p:sp>
        <p:nvSpPr>
          <p:cNvPr id="5" name="Footer Placeholder 4">
            <a:extLst>
              <a:ext uri="{FF2B5EF4-FFF2-40B4-BE49-F238E27FC236}">
                <a16:creationId xmlns:a16="http://schemas.microsoft.com/office/drawing/2014/main" id="{EFE69CD7-EB9D-CB56-ADB2-8F3B00BBF579}"/>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5D34785-8147-213B-6E01-FFA7E727D68C}"/>
              </a:ext>
            </a:extLst>
          </p:cNvPr>
          <p:cNvSpPr>
            <a:spLocks noGrp="1"/>
          </p:cNvSpPr>
          <p:nvPr>
            <p:ph type="sldNum" sz="quarter" idx="4"/>
          </p:nvPr>
        </p:nvSpPr>
        <p:spPr/>
        <p:txBody>
          <a:bodyPr/>
          <a:lstStyle/>
          <a:p>
            <a:fld id="{3A98EE3D-8CD1-4C3F-BD1C-C98C9596463C}" type="slidenum">
              <a:rPr lang="en-US" smtClean="0"/>
              <a:pPr/>
              <a:t>45</a:t>
            </a:fld>
            <a:endParaRPr lang="en-US"/>
          </a:p>
        </p:txBody>
      </p:sp>
      <p:grpSp>
        <p:nvGrpSpPr>
          <p:cNvPr id="10" name="Group 9">
            <a:extLst>
              <a:ext uri="{FF2B5EF4-FFF2-40B4-BE49-F238E27FC236}">
                <a16:creationId xmlns:a16="http://schemas.microsoft.com/office/drawing/2014/main" id="{D4D01530-2DDA-A5D4-86FC-A117D61353F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0DFF86D0-A7BE-4D12-4BFB-7D0B2058089C}"/>
                </a:ext>
              </a:extLst>
            </p:cNvPr>
            <p:cNvPicPr>
              <a:picLocks noChangeAspect="1"/>
            </p:cNvPicPr>
            <p:nvPr/>
          </p:nvPicPr>
          <p:blipFill>
            <a:blip r:embed="rId3"/>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6DD41F8-70CD-2D3E-54C2-A0301BC20AF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13" name="Picture 12" descr="A blue and orange bars&#10;&#10;Description automatically generated">
            <a:extLst>
              <a:ext uri="{FF2B5EF4-FFF2-40B4-BE49-F238E27FC236}">
                <a16:creationId xmlns:a16="http://schemas.microsoft.com/office/drawing/2014/main" id="{DEEC9EA6-206E-B176-D2CD-5982C5619DC5}"/>
              </a:ext>
            </a:extLst>
          </p:cNvPr>
          <p:cNvPicPr>
            <a:picLocks noChangeAspect="1"/>
          </p:cNvPicPr>
          <p:nvPr/>
        </p:nvPicPr>
        <p:blipFill>
          <a:blip r:embed="rId4"/>
          <a:stretch>
            <a:fillRect/>
          </a:stretch>
        </p:blipFill>
        <p:spPr>
          <a:xfrm>
            <a:off x="6524691" y="1528404"/>
            <a:ext cx="5522619" cy="4653963"/>
          </a:xfrm>
          <a:prstGeom prst="rect">
            <a:avLst/>
          </a:prstGeom>
        </p:spPr>
      </p:pic>
      <p:sp>
        <p:nvSpPr>
          <p:cNvPr id="17" name="Title 1">
            <a:extLst>
              <a:ext uri="{FF2B5EF4-FFF2-40B4-BE49-F238E27FC236}">
                <a16:creationId xmlns:a16="http://schemas.microsoft.com/office/drawing/2014/main" id="{3862B674-814A-B22B-C2AC-78546E1B8BEE}"/>
              </a:ext>
            </a:extLst>
          </p:cNvPr>
          <p:cNvSpPr txBox="1">
            <a:spLocks/>
          </p:cNvSpPr>
          <p:nvPr/>
        </p:nvSpPr>
        <p:spPr>
          <a:xfrm rot="10800000" flipV="1">
            <a:off x="283875" y="1709665"/>
            <a:ext cx="6533407" cy="79022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1800">
                <a:latin typeface="Century Gothic"/>
                <a:ea typeface="+mj-lt"/>
                <a:cs typeface="+mj-lt"/>
              </a:rPr>
              <a:t>Visualizes the frequency of each class in the target variable using a bar chart.</a:t>
            </a:r>
            <a:r>
              <a:rPr lang="en-US" sz="1600">
                <a:latin typeface="Century Gothic"/>
                <a:ea typeface="+mj-lt"/>
                <a:cs typeface="+mj-lt"/>
              </a:rPr>
              <a:t> </a:t>
            </a:r>
            <a:r>
              <a:rPr lang="en-US">
                <a:ea typeface="+mj-lt"/>
                <a:cs typeface="+mj-lt"/>
              </a:rPr>
              <a:t> </a:t>
            </a:r>
            <a:endParaRPr lang="en-US"/>
          </a:p>
        </p:txBody>
      </p:sp>
      <p:sp>
        <p:nvSpPr>
          <p:cNvPr id="3" name="Title 1">
            <a:extLst>
              <a:ext uri="{FF2B5EF4-FFF2-40B4-BE49-F238E27FC236}">
                <a16:creationId xmlns:a16="http://schemas.microsoft.com/office/drawing/2014/main" id="{B0BB4D7C-7C79-77F9-334D-489475DD2902}"/>
              </a:ext>
            </a:extLst>
          </p:cNvPr>
          <p:cNvSpPr txBox="1">
            <a:spLocks/>
          </p:cNvSpPr>
          <p:nvPr/>
        </p:nvSpPr>
        <p:spPr>
          <a:xfrm rot="10800000" flipV="1">
            <a:off x="283874" y="1040341"/>
            <a:ext cx="4762272" cy="79022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342900" indent="-342900">
              <a:buFont typeface="Arial"/>
              <a:buChar char="•"/>
            </a:pPr>
            <a:r>
              <a:rPr lang="en-US" sz="2100" b="1">
                <a:ea typeface="+mj-lt"/>
                <a:cs typeface="+mj-lt"/>
              </a:rPr>
              <a:t>Distribution of Target Variable</a:t>
            </a:r>
            <a:r>
              <a:rPr lang="en-US" sz="2100">
                <a:ea typeface="+mj-lt"/>
                <a:cs typeface="+mj-lt"/>
              </a:rPr>
              <a:t>:</a:t>
            </a:r>
            <a:endParaRPr lang="en-US" sz="2100"/>
          </a:p>
          <a:p>
            <a:endParaRPr lang="en-US" sz="1600">
              <a:latin typeface="Consolas"/>
            </a:endParaRPr>
          </a:p>
        </p:txBody>
      </p:sp>
      <p:sp>
        <p:nvSpPr>
          <p:cNvPr id="4" name="Rectangle 3">
            <a:extLst>
              <a:ext uri="{FF2B5EF4-FFF2-40B4-BE49-F238E27FC236}">
                <a16:creationId xmlns:a16="http://schemas.microsoft.com/office/drawing/2014/main" id="{C0164806-ABB4-D481-B29B-895E654ED423}"/>
              </a:ext>
            </a:extLst>
          </p:cNvPr>
          <p:cNvSpPr/>
          <p:nvPr/>
        </p:nvSpPr>
        <p:spPr>
          <a:xfrm>
            <a:off x="4240101" y="6447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722816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B88EF-7748-54A6-9FB8-1BD999C02E68}"/>
              </a:ext>
            </a:extLst>
          </p:cNvPr>
          <p:cNvSpPr>
            <a:spLocks noGrp="1"/>
          </p:cNvSpPr>
          <p:nvPr>
            <p:ph sz="quarter" idx="17"/>
          </p:nvPr>
        </p:nvSpPr>
        <p:spPr/>
        <p:txBody>
          <a:bodyPr vert="horz" lIns="0" tIns="45720" rIns="0" bIns="45720" rtlCol="0" anchor="t">
            <a:normAutofit/>
          </a:bodyPr>
          <a:lstStyle/>
          <a:p>
            <a:endParaRPr lang="en-US"/>
          </a:p>
          <a:p>
            <a:endParaRPr lang="en-US">
              <a:latin typeface="Consolas"/>
            </a:endParaRPr>
          </a:p>
        </p:txBody>
      </p:sp>
      <p:sp>
        <p:nvSpPr>
          <p:cNvPr id="5" name="Footer Placeholder 4">
            <a:extLst>
              <a:ext uri="{FF2B5EF4-FFF2-40B4-BE49-F238E27FC236}">
                <a16:creationId xmlns:a16="http://schemas.microsoft.com/office/drawing/2014/main" id="{BC942FC4-43AC-37F9-4CC8-C992C4F7FCC2}"/>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DB382D1D-D777-5A67-6822-CCA2FDC7F014}"/>
              </a:ext>
            </a:extLst>
          </p:cNvPr>
          <p:cNvSpPr>
            <a:spLocks noGrp="1"/>
          </p:cNvSpPr>
          <p:nvPr>
            <p:ph type="sldNum" sz="quarter" idx="4"/>
          </p:nvPr>
        </p:nvSpPr>
        <p:spPr/>
        <p:txBody>
          <a:bodyPr/>
          <a:lstStyle/>
          <a:p>
            <a:fld id="{3A98EE3D-8CD1-4C3F-BD1C-C98C9596463C}" type="slidenum">
              <a:rPr lang="en-US" smtClean="0"/>
              <a:pPr/>
              <a:t>46</a:t>
            </a:fld>
            <a:endParaRPr lang="en-US"/>
          </a:p>
        </p:txBody>
      </p:sp>
      <p:grpSp>
        <p:nvGrpSpPr>
          <p:cNvPr id="10" name="Group 9">
            <a:extLst>
              <a:ext uri="{FF2B5EF4-FFF2-40B4-BE49-F238E27FC236}">
                <a16:creationId xmlns:a16="http://schemas.microsoft.com/office/drawing/2014/main" id="{C4399E33-10F7-1A86-E219-FD409F6FBE54}"/>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71257893-B3C4-A264-95E3-ED1CE074A843}"/>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DB895F1-FB1F-DB81-06E2-C68B541753D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1" name="Title 1">
            <a:extLst>
              <a:ext uri="{FF2B5EF4-FFF2-40B4-BE49-F238E27FC236}">
                <a16:creationId xmlns:a16="http://schemas.microsoft.com/office/drawing/2014/main" id="{338ED565-FDA1-917B-F525-B9F7AF65F288}"/>
              </a:ext>
            </a:extLst>
          </p:cNvPr>
          <p:cNvSpPr txBox="1">
            <a:spLocks/>
          </p:cNvSpPr>
          <p:nvPr/>
        </p:nvSpPr>
        <p:spPr>
          <a:xfrm rot="10800000" flipV="1">
            <a:off x="314765" y="988853"/>
            <a:ext cx="4762272" cy="79022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342900" indent="-342900">
              <a:buFont typeface="Arial"/>
              <a:buChar char="•"/>
            </a:pPr>
            <a:r>
              <a:rPr lang="en-US" sz="2100" b="1">
                <a:ea typeface="+mj-lt"/>
                <a:cs typeface="+mj-lt"/>
              </a:rPr>
              <a:t>Correlation Analysis</a:t>
            </a:r>
            <a:r>
              <a:rPr lang="en-US" sz="2100">
                <a:ea typeface="+mj-lt"/>
                <a:cs typeface="+mj-lt"/>
              </a:rPr>
              <a:t>:</a:t>
            </a:r>
            <a:endParaRPr lang="en-US">
              <a:ea typeface="+mj-lt"/>
              <a:cs typeface="+mj-lt"/>
            </a:endParaRPr>
          </a:p>
          <a:p>
            <a:endParaRPr lang="en-US" sz="1600">
              <a:latin typeface="Consolas"/>
            </a:endParaRPr>
          </a:p>
        </p:txBody>
      </p:sp>
      <p:pic>
        <p:nvPicPr>
          <p:cNvPr id="17" name="Picture 16" descr="A screen shot of a computer code&#10;&#10;Description automatically generated">
            <a:extLst>
              <a:ext uri="{FF2B5EF4-FFF2-40B4-BE49-F238E27FC236}">
                <a16:creationId xmlns:a16="http://schemas.microsoft.com/office/drawing/2014/main" id="{DA9B2C48-0DA4-154E-9843-F35B0594F7DF}"/>
              </a:ext>
            </a:extLst>
          </p:cNvPr>
          <p:cNvPicPr>
            <a:picLocks noChangeAspect="1"/>
          </p:cNvPicPr>
          <p:nvPr/>
        </p:nvPicPr>
        <p:blipFill>
          <a:blip r:embed="rId3"/>
          <a:srcRect l="-20" r="26462" b="-360"/>
          <a:stretch/>
        </p:blipFill>
        <p:spPr>
          <a:xfrm>
            <a:off x="319673" y="2561401"/>
            <a:ext cx="6987478" cy="2885313"/>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D0ABD6F1-115A-1850-AC68-5B7913D7E500}"/>
              </a:ext>
            </a:extLst>
          </p:cNvPr>
          <p:cNvPicPr>
            <a:picLocks noChangeAspect="1"/>
          </p:cNvPicPr>
          <p:nvPr/>
        </p:nvPicPr>
        <p:blipFill>
          <a:blip r:embed="rId4"/>
          <a:stretch>
            <a:fillRect/>
          </a:stretch>
        </p:blipFill>
        <p:spPr>
          <a:xfrm>
            <a:off x="6700952" y="1380728"/>
            <a:ext cx="5494654" cy="4994190"/>
          </a:xfrm>
          <a:prstGeom prst="rect">
            <a:avLst/>
          </a:prstGeom>
        </p:spPr>
      </p:pic>
      <p:sp>
        <p:nvSpPr>
          <p:cNvPr id="19" name="TextBox 18">
            <a:extLst>
              <a:ext uri="{FF2B5EF4-FFF2-40B4-BE49-F238E27FC236}">
                <a16:creationId xmlns:a16="http://schemas.microsoft.com/office/drawing/2014/main" id="{697877A3-8838-3441-3E7F-925835CFAEC0}"/>
              </a:ext>
            </a:extLst>
          </p:cNvPr>
          <p:cNvSpPr txBox="1"/>
          <p:nvPr/>
        </p:nvSpPr>
        <p:spPr>
          <a:xfrm>
            <a:off x="317156" y="1533658"/>
            <a:ext cx="669594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p>
          <a:p>
            <a:pPr marL="285750" indent="-285750">
              <a:buFont typeface="Arial"/>
              <a:buChar char="•"/>
            </a:pPr>
            <a:r>
              <a:rPr lang="en-US">
                <a:ea typeface="+mn-lt"/>
                <a:cs typeface="+mn-lt"/>
              </a:rPr>
              <a:t>The matrix table showing correlation coefficients between each pair of features.</a:t>
            </a:r>
          </a:p>
          <a:p>
            <a:endParaRPr lang="en-US" sz="1400"/>
          </a:p>
          <a:p>
            <a:endParaRPr lang="en-US" sz="1400">
              <a:ea typeface="+mn-lt"/>
              <a:cs typeface="+mn-lt"/>
            </a:endParaRPr>
          </a:p>
        </p:txBody>
      </p:sp>
      <p:sp>
        <p:nvSpPr>
          <p:cNvPr id="4" name="Title 1">
            <a:extLst>
              <a:ext uri="{FF2B5EF4-FFF2-40B4-BE49-F238E27FC236}">
                <a16:creationId xmlns:a16="http://schemas.microsoft.com/office/drawing/2014/main" id="{A2F9D9DD-7E10-27F2-EB29-EAE8B831EE53}"/>
              </a:ext>
            </a:extLst>
          </p:cNvPr>
          <p:cNvSpPr>
            <a:spLocks noGrp="1"/>
          </p:cNvSpPr>
          <p:nvPr>
            <p:ph type="ctrTitle"/>
          </p:nvPr>
        </p:nvSpPr>
        <p:spPr>
          <a:xfrm rot="10800000" flipV="1">
            <a:off x="1831773" y="443354"/>
            <a:ext cx="7450758" cy="592665"/>
          </a:xfrm>
        </p:spPr>
        <p:txBody>
          <a:bodyPr>
            <a:normAutofit/>
          </a:bodyPr>
          <a:lstStyle/>
          <a:p>
            <a:r>
              <a:rPr lang="en-US">
                <a:ea typeface="+mj-lt"/>
                <a:cs typeface="+mj-lt"/>
              </a:rPr>
              <a:t>Exploratory Data Analysis (EDA)</a:t>
            </a:r>
            <a:endParaRPr lang="en-US"/>
          </a:p>
        </p:txBody>
      </p:sp>
      <p:sp>
        <p:nvSpPr>
          <p:cNvPr id="2" name="Rectangle 1">
            <a:extLst>
              <a:ext uri="{FF2B5EF4-FFF2-40B4-BE49-F238E27FC236}">
                <a16:creationId xmlns:a16="http://schemas.microsoft.com/office/drawing/2014/main" id="{64269C2C-8356-9CE3-9BFB-ADC24DE41138}"/>
              </a:ext>
            </a:extLst>
          </p:cNvPr>
          <p:cNvSpPr/>
          <p:nvPr/>
        </p:nvSpPr>
        <p:spPr>
          <a:xfrm>
            <a:off x="4142776" y="64673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875311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D89E-55E0-57D7-A645-3FEE4057DDD3}"/>
              </a:ext>
            </a:extLst>
          </p:cNvPr>
          <p:cNvSpPr>
            <a:spLocks noGrp="1"/>
          </p:cNvSpPr>
          <p:nvPr>
            <p:ph type="ctrTitle"/>
          </p:nvPr>
        </p:nvSpPr>
        <p:spPr>
          <a:xfrm>
            <a:off x="3245806" y="56250"/>
            <a:ext cx="4590401" cy="803190"/>
          </a:xfrm>
        </p:spPr>
        <p:txBody>
          <a:bodyPr/>
          <a:lstStyle/>
          <a:p>
            <a:r>
              <a:rPr lang="en-US">
                <a:ea typeface="+mj-lt"/>
                <a:cs typeface="+mj-lt"/>
              </a:rPr>
              <a:t>Data Loading</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DB80F6B2-FA29-6CF5-F14B-78CE0DE1CA1E}"/>
              </a:ext>
            </a:extLst>
          </p:cNvPr>
          <p:cNvPicPr>
            <a:picLocks noGrp="1" noChangeAspect="1"/>
          </p:cNvPicPr>
          <p:nvPr>
            <p:ph sz="quarter" idx="17"/>
          </p:nvPr>
        </p:nvPicPr>
        <p:blipFill>
          <a:blip r:embed="rId2"/>
          <a:srcRect r="20315" b="-352"/>
          <a:stretch/>
        </p:blipFill>
        <p:spPr>
          <a:xfrm>
            <a:off x="504694" y="1714913"/>
            <a:ext cx="7603255" cy="2686775"/>
          </a:xfrm>
        </p:spPr>
      </p:pic>
      <p:sp>
        <p:nvSpPr>
          <p:cNvPr id="5" name="Footer Placeholder 4">
            <a:extLst>
              <a:ext uri="{FF2B5EF4-FFF2-40B4-BE49-F238E27FC236}">
                <a16:creationId xmlns:a16="http://schemas.microsoft.com/office/drawing/2014/main" id="{BC942FC4-43AC-37F9-4CC8-C992C4F7FCC2}"/>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DB382D1D-D777-5A67-6822-CCA2FDC7F014}"/>
              </a:ext>
            </a:extLst>
          </p:cNvPr>
          <p:cNvSpPr>
            <a:spLocks noGrp="1"/>
          </p:cNvSpPr>
          <p:nvPr>
            <p:ph type="sldNum" sz="quarter" idx="4"/>
          </p:nvPr>
        </p:nvSpPr>
        <p:spPr/>
        <p:txBody>
          <a:bodyPr/>
          <a:lstStyle/>
          <a:p>
            <a:fld id="{3A98EE3D-8CD1-4C3F-BD1C-C98C9596463C}" type="slidenum">
              <a:rPr lang="en-US" smtClean="0"/>
              <a:pPr/>
              <a:t>47</a:t>
            </a:fld>
            <a:endParaRPr lang="en-US"/>
          </a:p>
        </p:txBody>
      </p:sp>
      <p:sp>
        <p:nvSpPr>
          <p:cNvPr id="7" name="TextBox 6">
            <a:extLst>
              <a:ext uri="{FF2B5EF4-FFF2-40B4-BE49-F238E27FC236}">
                <a16:creationId xmlns:a16="http://schemas.microsoft.com/office/drawing/2014/main" id="{55227157-85B0-AB94-26D7-6AE25DED16B0}"/>
              </a:ext>
            </a:extLst>
          </p:cNvPr>
          <p:cNvSpPr txBox="1"/>
          <p:nvPr/>
        </p:nvSpPr>
        <p:spPr>
          <a:xfrm>
            <a:off x="505051" y="1006949"/>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rPr>
              <a:t>Loading and Previewing the Dataset</a:t>
            </a:r>
            <a:endParaRPr lang="en-US"/>
          </a:p>
        </p:txBody>
      </p:sp>
      <p:pic>
        <p:nvPicPr>
          <p:cNvPr id="8" name="Picture 7" descr="A screenshot of a computer&#10;&#10;Description automatically generated">
            <a:extLst>
              <a:ext uri="{FF2B5EF4-FFF2-40B4-BE49-F238E27FC236}">
                <a16:creationId xmlns:a16="http://schemas.microsoft.com/office/drawing/2014/main" id="{B9BCE4E3-C363-347D-0032-C4B350BD03F9}"/>
              </a:ext>
            </a:extLst>
          </p:cNvPr>
          <p:cNvPicPr>
            <a:picLocks noChangeAspect="1"/>
          </p:cNvPicPr>
          <p:nvPr/>
        </p:nvPicPr>
        <p:blipFill>
          <a:blip r:embed="rId3"/>
          <a:stretch>
            <a:fillRect/>
          </a:stretch>
        </p:blipFill>
        <p:spPr>
          <a:xfrm>
            <a:off x="508825" y="3931356"/>
            <a:ext cx="11503613" cy="2259660"/>
          </a:xfrm>
          <a:prstGeom prst="rect">
            <a:avLst/>
          </a:prstGeom>
        </p:spPr>
      </p:pic>
      <p:grpSp>
        <p:nvGrpSpPr>
          <p:cNvPr id="11" name="Group 10">
            <a:extLst>
              <a:ext uri="{FF2B5EF4-FFF2-40B4-BE49-F238E27FC236}">
                <a16:creationId xmlns:a16="http://schemas.microsoft.com/office/drawing/2014/main" id="{4D1EE9A7-1FC9-8A92-B230-54825834B64E}"/>
              </a:ext>
            </a:extLst>
          </p:cNvPr>
          <p:cNvGrpSpPr/>
          <p:nvPr/>
        </p:nvGrpSpPr>
        <p:grpSpPr>
          <a:xfrm>
            <a:off x="0" y="6184640"/>
            <a:ext cx="12521471" cy="675048"/>
            <a:chOff x="9978" y="4726959"/>
            <a:chExt cx="9390744" cy="438766"/>
          </a:xfrm>
        </p:grpSpPr>
        <p:pic>
          <p:nvPicPr>
            <p:cNvPr id="9" name="Picture 5">
              <a:extLst>
                <a:ext uri="{FF2B5EF4-FFF2-40B4-BE49-F238E27FC236}">
                  <a16:creationId xmlns:a16="http://schemas.microsoft.com/office/drawing/2014/main" id="{AC890D33-655F-B658-3B45-1F9B3251EBD2}"/>
                </a:ext>
              </a:extLst>
            </p:cNvPr>
            <p:cNvPicPr>
              <a:picLocks noChangeAspect="1"/>
            </p:cNvPicPr>
            <p:nvPr/>
          </p:nvPicPr>
          <p:blipFill>
            <a:blip r:embed="rId4"/>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BEB0C681-E838-01BB-B0BF-135EDFE2B1E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2" name="TextBox 11">
            <a:extLst>
              <a:ext uri="{FF2B5EF4-FFF2-40B4-BE49-F238E27FC236}">
                <a16:creationId xmlns:a16="http://schemas.microsoft.com/office/drawing/2014/main" id="{556812B2-8623-9F30-22FF-D593119BB3E9}"/>
              </a:ext>
            </a:extLst>
          </p:cNvPr>
          <p:cNvSpPr txBox="1"/>
          <p:nvPr/>
        </p:nvSpPr>
        <p:spPr>
          <a:xfrm>
            <a:off x="509883" y="1375363"/>
            <a:ext cx="110217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load the dataset into a DataFrame using pandas and previews the first 5 rows.</a:t>
            </a:r>
          </a:p>
        </p:txBody>
      </p:sp>
      <p:sp>
        <p:nvSpPr>
          <p:cNvPr id="3" name="Rectangle 2">
            <a:extLst>
              <a:ext uri="{FF2B5EF4-FFF2-40B4-BE49-F238E27FC236}">
                <a16:creationId xmlns:a16="http://schemas.microsoft.com/office/drawing/2014/main" id="{6F3C6223-9F0E-BE22-01B8-F5D05C6D356E}"/>
              </a:ext>
            </a:extLst>
          </p:cNvPr>
          <p:cNvSpPr/>
          <p:nvPr/>
        </p:nvSpPr>
        <p:spPr>
          <a:xfrm>
            <a:off x="4481928" y="64057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257388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black screen with white text&#10;&#10;Description automatically generated">
            <a:extLst>
              <a:ext uri="{FF2B5EF4-FFF2-40B4-BE49-F238E27FC236}">
                <a16:creationId xmlns:a16="http://schemas.microsoft.com/office/drawing/2014/main" id="{692E1B6C-7D07-1258-85F7-F4C00531EEC2}"/>
              </a:ext>
            </a:extLst>
          </p:cNvPr>
          <p:cNvPicPr>
            <a:picLocks noGrp="1" noChangeAspect="1"/>
          </p:cNvPicPr>
          <p:nvPr>
            <p:ph sz="quarter" idx="17"/>
          </p:nvPr>
        </p:nvPicPr>
        <p:blipFill>
          <a:blip r:embed="rId2"/>
          <a:stretch>
            <a:fillRect/>
          </a:stretch>
        </p:blipFill>
        <p:spPr>
          <a:xfrm>
            <a:off x="568839" y="1372483"/>
            <a:ext cx="5462293" cy="1066800"/>
          </a:xfrm>
        </p:spPr>
      </p:pic>
      <p:sp>
        <p:nvSpPr>
          <p:cNvPr id="5" name="Footer Placeholder 4">
            <a:extLst>
              <a:ext uri="{FF2B5EF4-FFF2-40B4-BE49-F238E27FC236}">
                <a16:creationId xmlns:a16="http://schemas.microsoft.com/office/drawing/2014/main" id="{096DD4E0-8D89-E177-AE69-9537570A93D8}"/>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D577B761-613B-229D-2D87-B988D53CFE72}"/>
              </a:ext>
            </a:extLst>
          </p:cNvPr>
          <p:cNvSpPr>
            <a:spLocks noGrp="1"/>
          </p:cNvSpPr>
          <p:nvPr>
            <p:ph type="sldNum" sz="quarter" idx="4"/>
          </p:nvPr>
        </p:nvSpPr>
        <p:spPr/>
        <p:txBody>
          <a:bodyPr/>
          <a:lstStyle/>
          <a:p>
            <a:fld id="{3A98EE3D-8CD1-4C3F-BD1C-C98C9596463C}" type="slidenum">
              <a:rPr lang="en-US" smtClean="0"/>
              <a:pPr/>
              <a:t>48</a:t>
            </a:fld>
            <a:endParaRPr lang="en-US"/>
          </a:p>
        </p:txBody>
      </p:sp>
      <p:sp>
        <p:nvSpPr>
          <p:cNvPr id="8" name="TextBox 7">
            <a:extLst>
              <a:ext uri="{FF2B5EF4-FFF2-40B4-BE49-F238E27FC236}">
                <a16:creationId xmlns:a16="http://schemas.microsoft.com/office/drawing/2014/main" id="{53868B0A-BFFD-1A0E-CBF7-E46AECBF2CAF}"/>
              </a:ext>
            </a:extLst>
          </p:cNvPr>
          <p:cNvSpPr txBox="1"/>
          <p:nvPr/>
        </p:nvSpPr>
        <p:spPr>
          <a:xfrm>
            <a:off x="570903" y="1006949"/>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ea typeface="+mn-lt"/>
                <a:cs typeface="+mn-lt"/>
              </a:rPr>
              <a:t>Checking Data Types:</a:t>
            </a:r>
            <a:endParaRPr lang="en-US" b="1">
              <a:latin typeface="Book Antiqua"/>
            </a:endParaRPr>
          </a:p>
        </p:txBody>
      </p:sp>
      <p:sp>
        <p:nvSpPr>
          <p:cNvPr id="10" name="TextBox 9">
            <a:extLst>
              <a:ext uri="{FF2B5EF4-FFF2-40B4-BE49-F238E27FC236}">
                <a16:creationId xmlns:a16="http://schemas.microsoft.com/office/drawing/2014/main" id="{5F6AC0DE-01CA-4973-F984-9FF2E83B3AA7}"/>
              </a:ext>
            </a:extLst>
          </p:cNvPr>
          <p:cNvSpPr txBox="1"/>
          <p:nvPr/>
        </p:nvSpPr>
        <p:spPr>
          <a:xfrm>
            <a:off x="7016858" y="1008831"/>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rPr>
              <a:t> </a:t>
            </a:r>
            <a:r>
              <a:rPr lang="en-US" b="1">
                <a:latin typeface="Book Antiqua"/>
                <a:ea typeface="+mn-lt"/>
                <a:cs typeface="+mn-lt"/>
              </a:rPr>
              <a:t>Summary Statistics:</a:t>
            </a:r>
            <a:endParaRPr lang="en-US" b="1">
              <a:latin typeface="Book Antiqua"/>
            </a:endParaRPr>
          </a:p>
        </p:txBody>
      </p:sp>
      <p:sp>
        <p:nvSpPr>
          <p:cNvPr id="12" name="Title 1">
            <a:extLst>
              <a:ext uri="{FF2B5EF4-FFF2-40B4-BE49-F238E27FC236}">
                <a16:creationId xmlns:a16="http://schemas.microsoft.com/office/drawing/2014/main" id="{3F253865-A7EF-9297-132E-3914AB902703}"/>
              </a:ext>
            </a:extLst>
          </p:cNvPr>
          <p:cNvSpPr txBox="1">
            <a:spLocks/>
          </p:cNvSpPr>
          <p:nvPr/>
        </p:nvSpPr>
        <p:spPr>
          <a:xfrm>
            <a:off x="3245806" y="56250"/>
            <a:ext cx="4590401" cy="8031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a:ea typeface="+mj-lt"/>
                <a:cs typeface="+mj-lt"/>
              </a:rPr>
              <a:t>Data Preprocessing</a:t>
            </a:r>
            <a:endParaRPr lang="en-US"/>
          </a:p>
        </p:txBody>
      </p:sp>
      <p:pic>
        <p:nvPicPr>
          <p:cNvPr id="14" name="Picture 13" descr="A screenshot of a computer&#10;&#10;Description automatically generated">
            <a:extLst>
              <a:ext uri="{FF2B5EF4-FFF2-40B4-BE49-F238E27FC236}">
                <a16:creationId xmlns:a16="http://schemas.microsoft.com/office/drawing/2014/main" id="{F0B8FF56-6E88-3F39-BFBE-2F5E66463954}"/>
              </a:ext>
            </a:extLst>
          </p:cNvPr>
          <p:cNvPicPr>
            <a:picLocks noChangeAspect="1"/>
          </p:cNvPicPr>
          <p:nvPr/>
        </p:nvPicPr>
        <p:blipFill>
          <a:blip r:embed="rId3"/>
          <a:stretch>
            <a:fillRect/>
          </a:stretch>
        </p:blipFill>
        <p:spPr>
          <a:xfrm>
            <a:off x="573087" y="2590095"/>
            <a:ext cx="5457825" cy="17907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D4FBF102-5611-3FE0-A5E3-6F8AD783A3D5}"/>
              </a:ext>
            </a:extLst>
          </p:cNvPr>
          <p:cNvPicPr>
            <a:picLocks noChangeAspect="1"/>
          </p:cNvPicPr>
          <p:nvPr/>
        </p:nvPicPr>
        <p:blipFill>
          <a:blip r:embed="rId4"/>
          <a:srcRect r="32977" b="2353"/>
          <a:stretch/>
        </p:blipFill>
        <p:spPr>
          <a:xfrm>
            <a:off x="6748639" y="1371483"/>
            <a:ext cx="5128614" cy="10697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742EDA38-32AE-C094-405C-13DB2FEC225F}"/>
              </a:ext>
            </a:extLst>
          </p:cNvPr>
          <p:cNvPicPr>
            <a:picLocks noChangeAspect="1"/>
          </p:cNvPicPr>
          <p:nvPr/>
        </p:nvPicPr>
        <p:blipFill>
          <a:blip r:embed="rId5"/>
          <a:stretch>
            <a:fillRect/>
          </a:stretch>
        </p:blipFill>
        <p:spPr>
          <a:xfrm>
            <a:off x="6747228" y="2586038"/>
            <a:ext cx="5132212" cy="1798815"/>
          </a:xfrm>
          <a:prstGeom prst="rect">
            <a:avLst/>
          </a:prstGeom>
        </p:spPr>
      </p:pic>
      <p:sp>
        <p:nvSpPr>
          <p:cNvPr id="18" name="TextBox 17">
            <a:extLst>
              <a:ext uri="{FF2B5EF4-FFF2-40B4-BE49-F238E27FC236}">
                <a16:creationId xmlns:a16="http://schemas.microsoft.com/office/drawing/2014/main" id="{71B21E2B-BB74-46E2-E0F1-05F52CD5E734}"/>
              </a:ext>
            </a:extLst>
          </p:cNvPr>
          <p:cNvSpPr txBox="1"/>
          <p:nvPr/>
        </p:nvSpPr>
        <p:spPr>
          <a:xfrm>
            <a:off x="4766606" y="4760504"/>
            <a:ext cx="32044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ea typeface="+mn-lt"/>
                <a:cs typeface="+mn-lt"/>
              </a:rPr>
              <a:t>Handling Missing Data: </a:t>
            </a:r>
            <a:endParaRPr lang="en-US" b="1">
              <a:latin typeface="Book Antiqua"/>
            </a:endParaRPr>
          </a:p>
        </p:txBody>
      </p:sp>
      <p:pic>
        <p:nvPicPr>
          <p:cNvPr id="21" name="Picture 20" descr="A computer code on a black background&#10;&#10;Description automatically generated">
            <a:extLst>
              <a:ext uri="{FF2B5EF4-FFF2-40B4-BE49-F238E27FC236}">
                <a16:creationId xmlns:a16="http://schemas.microsoft.com/office/drawing/2014/main" id="{1A46CAC9-0257-1CFD-9845-56A9820C23D7}"/>
              </a:ext>
            </a:extLst>
          </p:cNvPr>
          <p:cNvPicPr>
            <a:picLocks noChangeAspect="1"/>
          </p:cNvPicPr>
          <p:nvPr/>
        </p:nvPicPr>
        <p:blipFill>
          <a:blip r:embed="rId6"/>
          <a:stretch>
            <a:fillRect/>
          </a:stretch>
        </p:blipFill>
        <p:spPr>
          <a:xfrm>
            <a:off x="4267024" y="5123862"/>
            <a:ext cx="4448175" cy="1276350"/>
          </a:xfrm>
          <a:prstGeom prst="rect">
            <a:avLst/>
          </a:prstGeom>
        </p:spPr>
      </p:pic>
      <p:grpSp>
        <p:nvGrpSpPr>
          <p:cNvPr id="3" name="Group 2">
            <a:extLst>
              <a:ext uri="{FF2B5EF4-FFF2-40B4-BE49-F238E27FC236}">
                <a16:creationId xmlns:a16="http://schemas.microsoft.com/office/drawing/2014/main" id="{305D3F97-AED8-EEF6-F1FD-4C8C68B938EB}"/>
              </a:ext>
            </a:extLst>
          </p:cNvPr>
          <p:cNvGrpSpPr/>
          <p:nvPr/>
        </p:nvGrpSpPr>
        <p:grpSpPr>
          <a:xfrm>
            <a:off x="0" y="6184640"/>
            <a:ext cx="12521471" cy="675048"/>
            <a:chOff x="9978" y="4726959"/>
            <a:chExt cx="9390744" cy="438766"/>
          </a:xfrm>
        </p:grpSpPr>
        <p:pic>
          <p:nvPicPr>
            <p:cNvPr id="4" name="Picture 5">
              <a:extLst>
                <a:ext uri="{FF2B5EF4-FFF2-40B4-BE49-F238E27FC236}">
                  <a16:creationId xmlns:a16="http://schemas.microsoft.com/office/drawing/2014/main" id="{9FAE2872-0E24-EE42-14FD-E615F73BBA67}"/>
                </a:ext>
              </a:extLst>
            </p:cNvPr>
            <p:cNvPicPr>
              <a:picLocks noChangeAspect="1"/>
            </p:cNvPicPr>
            <p:nvPr/>
          </p:nvPicPr>
          <p:blipFill>
            <a:blip r:embed="rId7"/>
            <a:stretch>
              <a:fillRect/>
            </a:stretch>
          </p:blipFill>
          <p:spPr>
            <a:xfrm>
              <a:off x="9978" y="4726959"/>
              <a:ext cx="2825730" cy="437746"/>
            </a:xfrm>
            <a:prstGeom prst="rect">
              <a:avLst/>
            </a:prstGeom>
          </p:spPr>
        </p:pic>
        <p:sp>
          <p:nvSpPr>
            <p:cNvPr id="7" name="Date Placeholder 4">
              <a:extLst>
                <a:ext uri="{FF2B5EF4-FFF2-40B4-BE49-F238E27FC236}">
                  <a16:creationId xmlns:a16="http://schemas.microsoft.com/office/drawing/2014/main" id="{07A79005-C958-48CD-1DFA-0DF8C0EA65D6}"/>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9" name="Rectangle 8">
            <a:extLst>
              <a:ext uri="{FF2B5EF4-FFF2-40B4-BE49-F238E27FC236}">
                <a16:creationId xmlns:a16="http://schemas.microsoft.com/office/drawing/2014/main" id="{6D212552-A2CA-7ED0-DAE6-CDF3889A67CA}"/>
              </a:ext>
            </a:extLst>
          </p:cNvPr>
          <p:cNvSpPr/>
          <p:nvPr/>
        </p:nvSpPr>
        <p:spPr>
          <a:xfrm>
            <a:off x="4142776" y="642691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558843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916F-7A7D-873A-BB0D-E9764DF4CBE7}"/>
              </a:ext>
            </a:extLst>
          </p:cNvPr>
          <p:cNvSpPr>
            <a:spLocks noGrp="1"/>
          </p:cNvSpPr>
          <p:nvPr>
            <p:ph type="ctrTitle"/>
          </p:nvPr>
        </p:nvSpPr>
        <p:spPr>
          <a:xfrm>
            <a:off x="2771877" y="103669"/>
            <a:ext cx="6647571" cy="733778"/>
          </a:xfrm>
        </p:spPr>
        <p:txBody>
          <a:bodyPr/>
          <a:lstStyle/>
          <a:p>
            <a:r>
              <a:rPr lang="en-US">
                <a:ea typeface="+mj-lt"/>
                <a:cs typeface="+mj-lt"/>
              </a:rPr>
              <a:t>Feature Encoding &amp; Scaling</a:t>
            </a:r>
            <a:endParaRPr lang="en-US"/>
          </a:p>
        </p:txBody>
      </p:sp>
      <p:pic>
        <p:nvPicPr>
          <p:cNvPr id="9" name="Content Placeholder 8" descr="A computer screen shot of text&#10;&#10;Description automatically generated">
            <a:extLst>
              <a:ext uri="{FF2B5EF4-FFF2-40B4-BE49-F238E27FC236}">
                <a16:creationId xmlns:a16="http://schemas.microsoft.com/office/drawing/2014/main" id="{BD8EF2CA-053E-EB93-E79C-3AB6F85BA402}"/>
              </a:ext>
            </a:extLst>
          </p:cNvPr>
          <p:cNvPicPr>
            <a:picLocks noGrp="1" noChangeAspect="1"/>
          </p:cNvPicPr>
          <p:nvPr>
            <p:ph sz="quarter" idx="17"/>
          </p:nvPr>
        </p:nvPicPr>
        <p:blipFill>
          <a:blip r:embed="rId2"/>
          <a:stretch>
            <a:fillRect/>
          </a:stretch>
        </p:blipFill>
        <p:spPr>
          <a:xfrm>
            <a:off x="866706" y="1979261"/>
            <a:ext cx="8676557" cy="1772354"/>
          </a:xfrm>
        </p:spPr>
      </p:pic>
      <p:sp>
        <p:nvSpPr>
          <p:cNvPr id="5" name="Footer Placeholder 4">
            <a:extLst>
              <a:ext uri="{FF2B5EF4-FFF2-40B4-BE49-F238E27FC236}">
                <a16:creationId xmlns:a16="http://schemas.microsoft.com/office/drawing/2014/main" id="{05389133-C72E-CB89-9EFE-973FEB07A7D6}"/>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EC250E32-DF74-F062-B0A2-33C00806EB79}"/>
              </a:ext>
            </a:extLst>
          </p:cNvPr>
          <p:cNvSpPr>
            <a:spLocks noGrp="1"/>
          </p:cNvSpPr>
          <p:nvPr>
            <p:ph type="sldNum" sz="quarter" idx="4"/>
          </p:nvPr>
        </p:nvSpPr>
        <p:spPr/>
        <p:txBody>
          <a:bodyPr/>
          <a:lstStyle/>
          <a:p>
            <a:fld id="{3A98EE3D-8CD1-4C3F-BD1C-C98C9596463C}" type="slidenum">
              <a:rPr lang="en-US" smtClean="0"/>
              <a:pPr/>
              <a:t>49</a:t>
            </a:fld>
            <a:endParaRPr lang="en-US"/>
          </a:p>
        </p:txBody>
      </p:sp>
      <p:sp>
        <p:nvSpPr>
          <p:cNvPr id="8" name="TextBox 7">
            <a:extLst>
              <a:ext uri="{FF2B5EF4-FFF2-40B4-BE49-F238E27FC236}">
                <a16:creationId xmlns:a16="http://schemas.microsoft.com/office/drawing/2014/main" id="{6D7F67E2-A05E-DB21-85AF-4FD0B60B7766}"/>
              </a:ext>
            </a:extLst>
          </p:cNvPr>
          <p:cNvSpPr txBox="1"/>
          <p:nvPr/>
        </p:nvSpPr>
        <p:spPr>
          <a:xfrm>
            <a:off x="505051" y="1006949"/>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rPr>
              <a:t> One-Hot Encoding: </a:t>
            </a:r>
          </a:p>
        </p:txBody>
      </p:sp>
      <p:sp>
        <p:nvSpPr>
          <p:cNvPr id="3" name="TextBox 2">
            <a:extLst>
              <a:ext uri="{FF2B5EF4-FFF2-40B4-BE49-F238E27FC236}">
                <a16:creationId xmlns:a16="http://schemas.microsoft.com/office/drawing/2014/main" id="{6759BE3C-C738-42C8-6E85-42E0EBBFF2D8}"/>
              </a:ext>
            </a:extLst>
          </p:cNvPr>
          <p:cNvSpPr txBox="1"/>
          <p:nvPr/>
        </p:nvSpPr>
        <p:spPr>
          <a:xfrm>
            <a:off x="735661" y="1478845"/>
            <a:ext cx="8876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Converts categorical columns  into numeric format using one-hot encoding.</a:t>
            </a:r>
          </a:p>
        </p:txBody>
      </p:sp>
      <p:pic>
        <p:nvPicPr>
          <p:cNvPr id="4" name="Picture 3" descr="A screenshot of a computer&#10;&#10;Description automatically generated">
            <a:extLst>
              <a:ext uri="{FF2B5EF4-FFF2-40B4-BE49-F238E27FC236}">
                <a16:creationId xmlns:a16="http://schemas.microsoft.com/office/drawing/2014/main" id="{12D5B7FF-12A6-82DB-B7AF-FA2431E7A461}"/>
              </a:ext>
            </a:extLst>
          </p:cNvPr>
          <p:cNvPicPr>
            <a:picLocks noChangeAspect="1"/>
          </p:cNvPicPr>
          <p:nvPr/>
        </p:nvPicPr>
        <p:blipFill>
          <a:blip r:embed="rId3"/>
          <a:stretch>
            <a:fillRect/>
          </a:stretch>
        </p:blipFill>
        <p:spPr>
          <a:xfrm>
            <a:off x="862011" y="3757731"/>
            <a:ext cx="8680569" cy="2268244"/>
          </a:xfrm>
          <a:prstGeom prst="rect">
            <a:avLst/>
          </a:prstGeom>
        </p:spPr>
      </p:pic>
      <p:grpSp>
        <p:nvGrpSpPr>
          <p:cNvPr id="7" name="Group 6">
            <a:extLst>
              <a:ext uri="{FF2B5EF4-FFF2-40B4-BE49-F238E27FC236}">
                <a16:creationId xmlns:a16="http://schemas.microsoft.com/office/drawing/2014/main" id="{68B80B21-BDAD-261C-078C-FBA96516B224}"/>
              </a:ext>
            </a:extLst>
          </p:cNvPr>
          <p:cNvGrpSpPr/>
          <p:nvPr/>
        </p:nvGrpSpPr>
        <p:grpSpPr>
          <a:xfrm>
            <a:off x="0" y="6184640"/>
            <a:ext cx="12521471" cy="675048"/>
            <a:chOff x="9978" y="4726959"/>
            <a:chExt cx="9390744" cy="438766"/>
          </a:xfrm>
        </p:grpSpPr>
        <p:pic>
          <p:nvPicPr>
            <p:cNvPr id="10" name="Picture 5">
              <a:extLst>
                <a:ext uri="{FF2B5EF4-FFF2-40B4-BE49-F238E27FC236}">
                  <a16:creationId xmlns:a16="http://schemas.microsoft.com/office/drawing/2014/main" id="{DB69A97A-242B-EF55-E8B5-D876B7CDE188}"/>
                </a:ext>
              </a:extLst>
            </p:cNvPr>
            <p:cNvPicPr>
              <a:picLocks noChangeAspect="1"/>
            </p:cNvPicPr>
            <p:nvPr/>
          </p:nvPicPr>
          <p:blipFill>
            <a:blip r:embed="rId4"/>
            <a:stretch>
              <a:fillRect/>
            </a:stretch>
          </p:blipFill>
          <p:spPr>
            <a:xfrm>
              <a:off x="9978" y="4726959"/>
              <a:ext cx="2825730" cy="437746"/>
            </a:xfrm>
            <a:prstGeom prst="rect">
              <a:avLst/>
            </a:prstGeom>
          </p:spPr>
        </p:pic>
        <p:sp>
          <p:nvSpPr>
            <p:cNvPr id="11" name="Date Placeholder 4">
              <a:extLst>
                <a:ext uri="{FF2B5EF4-FFF2-40B4-BE49-F238E27FC236}">
                  <a16:creationId xmlns:a16="http://schemas.microsoft.com/office/drawing/2014/main" id="{6BD2AC2D-2A93-7A40-E601-AFA9363194C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2" name="Rectangle 11">
            <a:extLst>
              <a:ext uri="{FF2B5EF4-FFF2-40B4-BE49-F238E27FC236}">
                <a16:creationId xmlns:a16="http://schemas.microsoft.com/office/drawing/2014/main" id="{2BA69EB1-6C5B-FCD1-57DA-D4D145BFC0CF}"/>
              </a:ext>
            </a:extLst>
          </p:cNvPr>
          <p:cNvSpPr/>
          <p:nvPr/>
        </p:nvSpPr>
        <p:spPr>
          <a:xfrm>
            <a:off x="4053129" y="639690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67180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1396181" y="831129"/>
            <a:ext cx="8819536" cy="884904"/>
          </a:xfrm>
        </p:spPr>
        <p:txBody>
          <a:bodyPr>
            <a:normAutofit/>
          </a:bodyPr>
          <a:lstStyle/>
          <a:p>
            <a:r>
              <a:rPr lang="en-US" sz="3600" b="1"/>
              <a:t>Research Objectives</a:t>
            </a:r>
            <a:endParaRPr lang="en-US"/>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268611" y="2064774"/>
            <a:ext cx="2679598" cy="3283974"/>
          </a:xfrm>
        </p:spPr>
        <p:txBody>
          <a:bodyPr/>
          <a:lstStyle/>
          <a:p>
            <a:r>
              <a:rPr lang="en-US"/>
              <a:t>Threat Profiling with Endpoint Data</a:t>
            </a:r>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3339116" y="2064774"/>
            <a:ext cx="2679598" cy="3283974"/>
          </a:xfrm>
        </p:spPr>
        <p:txBody>
          <a:bodyPr/>
          <a:lstStyle/>
          <a:p>
            <a:r>
              <a:rPr lang="en-US"/>
              <a:t>Threat Profiling with Physical Security Systems</a:t>
            </a:r>
          </a:p>
          <a:p>
            <a:endParaRPr lang="en-US"/>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6291453" y="1995948"/>
            <a:ext cx="2679599" cy="3283974"/>
          </a:xfrm>
        </p:spPr>
        <p:txBody>
          <a:bodyPr/>
          <a:lstStyle/>
          <a:p>
            <a:r>
              <a:rPr lang="en-US"/>
              <a:t>Threat Profiling through Human Behavior Analysis</a:t>
            </a:r>
          </a:p>
          <a:p>
            <a:endParaRPr lang="en-US"/>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a:p>
        </p:txBody>
      </p:sp>
      <p:sp>
        <p:nvSpPr>
          <p:cNvPr id="24" name="Text Placeholder 3">
            <a:extLst>
              <a:ext uri="{FF2B5EF4-FFF2-40B4-BE49-F238E27FC236}">
                <a16:creationId xmlns:a16="http://schemas.microsoft.com/office/drawing/2014/main" id="{B692EFA4-E2ED-4961-6EFC-C3F4EE1FB173}"/>
              </a:ext>
            </a:extLst>
          </p:cNvPr>
          <p:cNvSpPr txBox="1">
            <a:spLocks/>
          </p:cNvSpPr>
          <p:nvPr/>
        </p:nvSpPr>
        <p:spPr>
          <a:xfrm>
            <a:off x="9243790" y="1925243"/>
            <a:ext cx="2679598" cy="3354679"/>
          </a:xfrm>
          <a:prstGeom prst="roundRect">
            <a:avLst/>
          </a:prstGeom>
          <a:solidFill>
            <a:schemeClr val="accent1">
              <a:alpha val="10000"/>
            </a:schemeClr>
          </a:solidFill>
          <a:ln w="31750">
            <a:solidFill>
              <a:schemeClr val="accent1"/>
            </a:solidFill>
          </a:ln>
        </p:spPr>
        <p:txBody>
          <a:bodyPr vert="horz" lIns="0" tIns="274320" rIns="0" bIns="0" rtlCol="0" anchor="t">
            <a:normAutofit/>
          </a:bodyPr>
          <a:lstStyle>
            <a:lvl1pPr marL="0" indent="0" algn="ctr" defTabSz="914400" rtl="0" eaLnBrk="1" latinLnBrk="0" hangingPunct="1">
              <a:lnSpc>
                <a:spcPct val="100000"/>
              </a:lnSpc>
              <a:spcBef>
                <a:spcPts val="600"/>
              </a:spcBef>
              <a:spcAft>
                <a:spcPts val="1800"/>
              </a:spcAft>
              <a:buClr>
                <a:schemeClr val="accent1"/>
              </a:buClr>
              <a:buSzPct val="100000"/>
              <a:buFont typeface="Calibri" panose="020F0502020204030204" pitchFamily="34" charset="0"/>
              <a:buNone/>
              <a:defRPr sz="2400" kern="1200">
                <a:solidFill>
                  <a:schemeClr val="tx2"/>
                </a:solidFill>
                <a:latin typeface="+mj-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27" name="TextBox 26">
            <a:extLst>
              <a:ext uri="{FF2B5EF4-FFF2-40B4-BE49-F238E27FC236}">
                <a16:creationId xmlns:a16="http://schemas.microsoft.com/office/drawing/2014/main" id="{6AEDECFE-43F9-6530-6225-47501F501E11}"/>
              </a:ext>
            </a:extLst>
          </p:cNvPr>
          <p:cNvSpPr txBox="1"/>
          <p:nvPr/>
        </p:nvSpPr>
        <p:spPr>
          <a:xfrm>
            <a:off x="9361958" y="2541479"/>
            <a:ext cx="2336873" cy="1200329"/>
          </a:xfrm>
          <a:prstGeom prst="rect">
            <a:avLst/>
          </a:prstGeom>
          <a:noFill/>
        </p:spPr>
        <p:txBody>
          <a:bodyPr wrap="square">
            <a:spAutoFit/>
          </a:bodyPr>
          <a:lstStyle/>
          <a:p>
            <a:pPr lvl="0" algn="ctr"/>
            <a:r>
              <a:rPr lang="en-US" sz="2400">
                <a:solidFill>
                  <a:schemeClr val="tx2"/>
                </a:solidFill>
                <a:latin typeface="+mj-lt"/>
              </a:rPr>
              <a:t>Threat Profiling with Network Traffic Analysis</a:t>
            </a:r>
          </a:p>
        </p:txBody>
      </p:sp>
      <p:grpSp>
        <p:nvGrpSpPr>
          <p:cNvPr id="10" name="Group 9">
            <a:extLst>
              <a:ext uri="{FF2B5EF4-FFF2-40B4-BE49-F238E27FC236}">
                <a16:creationId xmlns:a16="http://schemas.microsoft.com/office/drawing/2014/main" id="{679FDD2B-5294-2BF9-7CD3-AB59F32018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0EBD769-90E7-F8E7-3887-E05B144ED30C}"/>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F4EA23D-1B42-E1E2-626A-0A662005710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Tree>
    <p:extLst>
      <p:ext uri="{BB962C8B-B14F-4D97-AF65-F5344CB8AC3E}">
        <p14:creationId xmlns:p14="http://schemas.microsoft.com/office/powerpoint/2010/main" val="212903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C5AD-3C87-A323-D18E-CD867E43E513}"/>
              </a:ext>
            </a:extLst>
          </p:cNvPr>
          <p:cNvSpPr>
            <a:spLocks noGrp="1"/>
          </p:cNvSpPr>
          <p:nvPr>
            <p:ph type="ctrTitle"/>
          </p:nvPr>
        </p:nvSpPr>
        <p:spPr>
          <a:xfrm>
            <a:off x="4154766" y="282410"/>
            <a:ext cx="3881793" cy="620889"/>
          </a:xfrm>
        </p:spPr>
        <p:txBody>
          <a:bodyPr/>
          <a:lstStyle/>
          <a:p>
            <a:r>
              <a:rPr lang="en-US">
                <a:ea typeface="+mj-lt"/>
                <a:cs typeface="+mj-lt"/>
              </a:rPr>
              <a:t>Model Training</a:t>
            </a:r>
            <a:endParaRPr lang="en-US"/>
          </a:p>
        </p:txBody>
      </p:sp>
      <p:pic>
        <p:nvPicPr>
          <p:cNvPr id="9" name="Content Placeholder 8" descr="A computer screen shot of a program code&#10;&#10;Description automatically generated">
            <a:extLst>
              <a:ext uri="{FF2B5EF4-FFF2-40B4-BE49-F238E27FC236}">
                <a16:creationId xmlns:a16="http://schemas.microsoft.com/office/drawing/2014/main" id="{42E84DBE-99E1-DB8A-417F-30972BF9C055}"/>
              </a:ext>
            </a:extLst>
          </p:cNvPr>
          <p:cNvPicPr>
            <a:picLocks noGrp="1" noChangeAspect="1"/>
          </p:cNvPicPr>
          <p:nvPr>
            <p:ph sz="quarter" idx="17"/>
          </p:nvPr>
        </p:nvPicPr>
        <p:blipFill>
          <a:blip r:embed="rId2"/>
          <a:stretch>
            <a:fillRect/>
          </a:stretch>
        </p:blipFill>
        <p:spPr>
          <a:xfrm>
            <a:off x="824544" y="2476733"/>
            <a:ext cx="9673401" cy="2818819"/>
          </a:xfrm>
        </p:spPr>
      </p:pic>
      <p:sp>
        <p:nvSpPr>
          <p:cNvPr id="5" name="Footer Placeholder 4">
            <a:extLst>
              <a:ext uri="{FF2B5EF4-FFF2-40B4-BE49-F238E27FC236}">
                <a16:creationId xmlns:a16="http://schemas.microsoft.com/office/drawing/2014/main" id="{8CA104DA-3AF8-3FB7-68FE-6E9CDEE5F0F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8E18368-58C8-5ED7-788C-F99B91475004}"/>
              </a:ext>
            </a:extLst>
          </p:cNvPr>
          <p:cNvSpPr>
            <a:spLocks noGrp="1"/>
          </p:cNvSpPr>
          <p:nvPr>
            <p:ph type="sldNum" sz="quarter" idx="4"/>
          </p:nvPr>
        </p:nvSpPr>
        <p:spPr/>
        <p:txBody>
          <a:bodyPr/>
          <a:lstStyle/>
          <a:p>
            <a:fld id="{3A98EE3D-8CD1-4C3F-BD1C-C98C9596463C}" type="slidenum">
              <a:rPr lang="en-US" smtClean="0"/>
              <a:pPr/>
              <a:t>50</a:t>
            </a:fld>
            <a:endParaRPr lang="en-US"/>
          </a:p>
        </p:txBody>
      </p:sp>
      <p:sp>
        <p:nvSpPr>
          <p:cNvPr id="7" name="TextBox 6">
            <a:extLst>
              <a:ext uri="{FF2B5EF4-FFF2-40B4-BE49-F238E27FC236}">
                <a16:creationId xmlns:a16="http://schemas.microsoft.com/office/drawing/2014/main" id="{21F35BFC-2558-E73D-C71A-8AFE77E1CBCC}"/>
              </a:ext>
            </a:extLst>
          </p:cNvPr>
          <p:cNvSpPr txBox="1"/>
          <p:nvPr/>
        </p:nvSpPr>
        <p:spPr>
          <a:xfrm>
            <a:off x="476829" y="941098"/>
            <a:ext cx="459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ea typeface="+mn-lt"/>
                <a:cs typeface="+mn-lt"/>
              </a:rPr>
              <a:t>Train-Test Split:</a:t>
            </a:r>
            <a:endParaRPr lang="en-US" sz="2000" b="1">
              <a:latin typeface="Book Antiqua"/>
            </a:endParaRPr>
          </a:p>
        </p:txBody>
      </p:sp>
      <p:sp>
        <p:nvSpPr>
          <p:cNvPr id="8" name="TextBox 7">
            <a:extLst>
              <a:ext uri="{FF2B5EF4-FFF2-40B4-BE49-F238E27FC236}">
                <a16:creationId xmlns:a16="http://schemas.microsoft.com/office/drawing/2014/main" id="{0A57F599-678C-B3C0-0FC7-9B80CEE8D8C4}"/>
              </a:ext>
            </a:extLst>
          </p:cNvPr>
          <p:cNvSpPr txBox="1"/>
          <p:nvPr/>
        </p:nvSpPr>
        <p:spPr>
          <a:xfrm>
            <a:off x="641586" y="1347141"/>
            <a:ext cx="98457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t>The dataset is split into </a:t>
            </a:r>
            <a:r>
              <a:rPr lang="en-US" b="1"/>
              <a:t>80% training</a:t>
            </a:r>
            <a:r>
              <a:rPr lang="en-US"/>
              <a:t> and </a:t>
            </a:r>
            <a:r>
              <a:rPr lang="en-US" b="1"/>
              <a:t>20% testing</a:t>
            </a:r>
            <a:r>
              <a:rPr lang="en-US"/>
              <a:t>.</a:t>
            </a:r>
          </a:p>
          <a:p>
            <a:pPr marL="285750" indent="-285750">
              <a:buFont typeface="Courier New"/>
              <a:buChar char="o"/>
            </a:pPr>
            <a:r>
              <a:rPr lang="en-US"/>
              <a:t>The model will be trained on </a:t>
            </a:r>
            <a:r>
              <a:rPr lang="en-US" b="1" err="1"/>
              <a:t>X_train</a:t>
            </a:r>
            <a:r>
              <a:rPr lang="en-US"/>
              <a:t> (features) and evaluated on </a:t>
            </a:r>
            <a:r>
              <a:rPr lang="en-US" b="1" err="1"/>
              <a:t>X_test</a:t>
            </a:r>
            <a:r>
              <a:rPr lang="en-US"/>
              <a:t> (features), with </a:t>
            </a:r>
            <a:r>
              <a:rPr lang="en-US" b="1" err="1"/>
              <a:t>y_train</a:t>
            </a:r>
            <a:r>
              <a:rPr lang="en-US"/>
              <a:t> and </a:t>
            </a:r>
            <a:r>
              <a:rPr lang="en-US" b="1" err="1"/>
              <a:t>y_test</a:t>
            </a:r>
            <a:r>
              <a:rPr lang="en-US"/>
              <a:t> as target labels (Normal vs Anomalous).</a:t>
            </a:r>
          </a:p>
        </p:txBody>
      </p:sp>
      <p:grpSp>
        <p:nvGrpSpPr>
          <p:cNvPr id="3" name="Group 2">
            <a:extLst>
              <a:ext uri="{FF2B5EF4-FFF2-40B4-BE49-F238E27FC236}">
                <a16:creationId xmlns:a16="http://schemas.microsoft.com/office/drawing/2014/main" id="{746ECA75-54FA-61CF-99D7-4679F5652925}"/>
              </a:ext>
            </a:extLst>
          </p:cNvPr>
          <p:cNvGrpSpPr/>
          <p:nvPr/>
        </p:nvGrpSpPr>
        <p:grpSpPr>
          <a:xfrm>
            <a:off x="0" y="6184640"/>
            <a:ext cx="12521471" cy="675048"/>
            <a:chOff x="9978" y="4726959"/>
            <a:chExt cx="9390744" cy="438766"/>
          </a:xfrm>
        </p:grpSpPr>
        <p:pic>
          <p:nvPicPr>
            <p:cNvPr id="4" name="Picture 5">
              <a:extLst>
                <a:ext uri="{FF2B5EF4-FFF2-40B4-BE49-F238E27FC236}">
                  <a16:creationId xmlns:a16="http://schemas.microsoft.com/office/drawing/2014/main" id="{3637A316-04E3-3770-4F57-7E912F53C73C}"/>
                </a:ext>
              </a:extLst>
            </p:cNvPr>
            <p:cNvPicPr>
              <a:picLocks noChangeAspect="1"/>
            </p:cNvPicPr>
            <p:nvPr/>
          </p:nvPicPr>
          <p:blipFill>
            <a:blip r:embed="rId3"/>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BFD95547-FDC0-72A9-3E2C-7E84779A753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1" name="Rectangle 10">
            <a:extLst>
              <a:ext uri="{FF2B5EF4-FFF2-40B4-BE49-F238E27FC236}">
                <a16:creationId xmlns:a16="http://schemas.microsoft.com/office/drawing/2014/main" id="{8D3A754C-8D61-841C-FF2F-097B2B8D9B7F}"/>
              </a:ext>
            </a:extLst>
          </p:cNvPr>
          <p:cNvSpPr/>
          <p:nvPr/>
        </p:nvSpPr>
        <p:spPr>
          <a:xfrm>
            <a:off x="4142776" y="642691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2676144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8D18-BDA6-E2E8-1F16-C0851B73FC9D}"/>
              </a:ext>
            </a:extLst>
          </p:cNvPr>
          <p:cNvSpPr>
            <a:spLocks noGrp="1"/>
          </p:cNvSpPr>
          <p:nvPr>
            <p:ph type="ctrTitle"/>
          </p:nvPr>
        </p:nvSpPr>
        <p:spPr>
          <a:xfrm>
            <a:off x="3599729" y="207150"/>
            <a:ext cx="4286313" cy="743186"/>
          </a:xfrm>
        </p:spPr>
        <p:txBody>
          <a:bodyPr/>
          <a:lstStyle/>
          <a:p>
            <a:r>
              <a:rPr lang="en-US">
                <a:ea typeface="+mj-lt"/>
                <a:cs typeface="+mj-lt"/>
              </a:rPr>
              <a:t>Model Training</a:t>
            </a:r>
            <a:endParaRPr lang="en-US"/>
          </a:p>
        </p:txBody>
      </p:sp>
      <p:sp>
        <p:nvSpPr>
          <p:cNvPr id="5" name="Footer Placeholder 4">
            <a:extLst>
              <a:ext uri="{FF2B5EF4-FFF2-40B4-BE49-F238E27FC236}">
                <a16:creationId xmlns:a16="http://schemas.microsoft.com/office/drawing/2014/main" id="{F9E00437-3E55-5A79-E694-D5652F1AA2F4}"/>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30B96D76-5BEC-D935-92D6-F18916B1A1A8}"/>
              </a:ext>
            </a:extLst>
          </p:cNvPr>
          <p:cNvSpPr>
            <a:spLocks noGrp="1"/>
          </p:cNvSpPr>
          <p:nvPr>
            <p:ph type="sldNum" sz="quarter" idx="4"/>
          </p:nvPr>
        </p:nvSpPr>
        <p:spPr/>
        <p:txBody>
          <a:bodyPr/>
          <a:lstStyle/>
          <a:p>
            <a:fld id="{3A98EE3D-8CD1-4C3F-BD1C-C98C9596463C}" type="slidenum">
              <a:rPr lang="en-US" smtClean="0"/>
              <a:pPr/>
              <a:t>51</a:t>
            </a:fld>
            <a:endParaRPr lang="en-US"/>
          </a:p>
        </p:txBody>
      </p:sp>
      <p:sp>
        <p:nvSpPr>
          <p:cNvPr id="8" name="TextBox 7">
            <a:extLst>
              <a:ext uri="{FF2B5EF4-FFF2-40B4-BE49-F238E27FC236}">
                <a16:creationId xmlns:a16="http://schemas.microsoft.com/office/drawing/2014/main" id="{59988C48-BE2B-0D8D-0D82-9E579B890F2D}"/>
              </a:ext>
            </a:extLst>
          </p:cNvPr>
          <p:cNvSpPr txBox="1"/>
          <p:nvPr/>
        </p:nvSpPr>
        <p:spPr>
          <a:xfrm>
            <a:off x="476829" y="950505"/>
            <a:ext cx="67980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ea typeface="+mn-lt"/>
                <a:cs typeface="+mn-lt"/>
              </a:rPr>
              <a:t>Random Forest Classifier - Accuracy and Metrics:</a:t>
            </a:r>
          </a:p>
        </p:txBody>
      </p:sp>
      <p:pic>
        <p:nvPicPr>
          <p:cNvPr id="11" name="Content Placeholder 9" descr="A screen shot of a computer program&#10;&#10;Description automatically generated">
            <a:extLst>
              <a:ext uri="{FF2B5EF4-FFF2-40B4-BE49-F238E27FC236}">
                <a16:creationId xmlns:a16="http://schemas.microsoft.com/office/drawing/2014/main" id="{5E2D8874-9B53-74E6-BE27-0CF98DA5E40C}"/>
              </a:ext>
            </a:extLst>
          </p:cNvPr>
          <p:cNvPicPr>
            <a:picLocks noChangeAspect="1"/>
          </p:cNvPicPr>
          <p:nvPr/>
        </p:nvPicPr>
        <p:blipFill>
          <a:blip r:embed="rId2"/>
          <a:stretch>
            <a:fillRect/>
          </a:stretch>
        </p:blipFill>
        <p:spPr>
          <a:xfrm>
            <a:off x="606882" y="2089680"/>
            <a:ext cx="7758995" cy="4059911"/>
          </a:xfrm>
          <a:prstGeom prst="rect">
            <a:avLst/>
          </a:prstGeom>
        </p:spPr>
      </p:pic>
      <p:pic>
        <p:nvPicPr>
          <p:cNvPr id="14" name="Content Placeholder 13" descr="A screenshot of a computer program&#10;&#10;Description automatically generated">
            <a:extLst>
              <a:ext uri="{FF2B5EF4-FFF2-40B4-BE49-F238E27FC236}">
                <a16:creationId xmlns:a16="http://schemas.microsoft.com/office/drawing/2014/main" id="{24B3A9D3-D1A5-B1B6-1558-A6336882468A}"/>
              </a:ext>
            </a:extLst>
          </p:cNvPr>
          <p:cNvPicPr>
            <a:picLocks noGrp="1" noChangeAspect="1"/>
          </p:cNvPicPr>
          <p:nvPr>
            <p:ph sz="quarter" idx="17"/>
          </p:nvPr>
        </p:nvPicPr>
        <p:blipFill>
          <a:blip r:embed="rId3"/>
          <a:srcRect r="29130"/>
          <a:stretch/>
        </p:blipFill>
        <p:spPr>
          <a:xfrm>
            <a:off x="6705572" y="3024441"/>
            <a:ext cx="4252910" cy="2994927"/>
          </a:xfrm>
          <a:prstGeom prst="rect">
            <a:avLst/>
          </a:prstGeom>
        </p:spPr>
      </p:pic>
      <p:sp>
        <p:nvSpPr>
          <p:cNvPr id="3" name="TextBox 2">
            <a:extLst>
              <a:ext uri="{FF2B5EF4-FFF2-40B4-BE49-F238E27FC236}">
                <a16:creationId xmlns:a16="http://schemas.microsoft.com/office/drawing/2014/main" id="{FCB5B5E6-929A-B753-0F56-7BB27028C610}"/>
              </a:ext>
            </a:extLst>
          </p:cNvPr>
          <p:cNvSpPr txBox="1"/>
          <p:nvPr/>
        </p:nvSpPr>
        <p:spPr>
          <a:xfrm>
            <a:off x="605355" y="1357183"/>
            <a:ext cx="11193082"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100">
                <a:ea typeface="+mn-lt"/>
                <a:cs typeface="+mn-lt"/>
              </a:rPr>
              <a:t>By training and evaluating the Random Forest model, it can assess how well it can distinguish between normal and anomalous network traffic (intrusions).</a:t>
            </a:r>
            <a:endParaRPr lang="en-US" sz="1100"/>
          </a:p>
          <a:p>
            <a:pPr>
              <a:buFont typeface="Arial"/>
              <a:buChar char="•"/>
            </a:pPr>
            <a:r>
              <a:rPr lang="en-US" sz="1100">
                <a:ea typeface="+mn-lt"/>
                <a:cs typeface="+mn-lt"/>
              </a:rPr>
              <a:t>The classification report and confusion matrix help to identify potential areas for improvement in the model, such as reducing false positives or false negatives.</a:t>
            </a:r>
          </a:p>
          <a:p>
            <a:pPr>
              <a:buFont typeface="Arial"/>
              <a:buChar char="•"/>
            </a:pPr>
            <a:r>
              <a:rPr lang="en-US" sz="1100">
                <a:ea typeface="+mn-lt"/>
                <a:cs typeface="+mn-lt"/>
              </a:rPr>
              <a:t>The overall accuracy gives a sense of how reliable the model is, while the detailed metrics show specific areas where the model may be misclassifying traffic.</a:t>
            </a:r>
            <a:endParaRPr lang="en-US" sz="1100"/>
          </a:p>
        </p:txBody>
      </p:sp>
      <p:grpSp>
        <p:nvGrpSpPr>
          <p:cNvPr id="4" name="Group 3">
            <a:extLst>
              <a:ext uri="{FF2B5EF4-FFF2-40B4-BE49-F238E27FC236}">
                <a16:creationId xmlns:a16="http://schemas.microsoft.com/office/drawing/2014/main" id="{8D6635B8-7205-7570-E596-4E060FDF1841}"/>
              </a:ext>
            </a:extLst>
          </p:cNvPr>
          <p:cNvGrpSpPr/>
          <p:nvPr/>
        </p:nvGrpSpPr>
        <p:grpSpPr>
          <a:xfrm>
            <a:off x="-70338" y="6149591"/>
            <a:ext cx="12591811" cy="710097"/>
            <a:chOff x="9978" y="4726959"/>
            <a:chExt cx="9390744" cy="438766"/>
          </a:xfrm>
        </p:grpSpPr>
        <p:pic>
          <p:nvPicPr>
            <p:cNvPr id="7" name="Picture 5">
              <a:extLst>
                <a:ext uri="{FF2B5EF4-FFF2-40B4-BE49-F238E27FC236}">
                  <a16:creationId xmlns:a16="http://schemas.microsoft.com/office/drawing/2014/main" id="{4CDE0586-920B-8E31-214B-2008CB3F3835}"/>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1596B97-80A0-D51A-FC12-7B95D2C414AB}"/>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0" name="Rectangle 9">
            <a:extLst>
              <a:ext uri="{FF2B5EF4-FFF2-40B4-BE49-F238E27FC236}">
                <a16:creationId xmlns:a16="http://schemas.microsoft.com/office/drawing/2014/main" id="{B6DBFD51-1ED4-FFF4-2A15-A427CCF21F83}"/>
              </a:ext>
            </a:extLst>
          </p:cNvPr>
          <p:cNvSpPr/>
          <p:nvPr/>
        </p:nvSpPr>
        <p:spPr>
          <a:xfrm>
            <a:off x="4142776" y="642691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428224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FE91E-5576-5D90-C44D-9422C2D3A15C}"/>
              </a:ext>
            </a:extLst>
          </p:cNvPr>
          <p:cNvSpPr>
            <a:spLocks noGrp="1"/>
          </p:cNvSpPr>
          <p:nvPr>
            <p:ph type="ctrTitle"/>
          </p:nvPr>
        </p:nvSpPr>
        <p:spPr>
          <a:xfrm>
            <a:off x="1925211" y="291817"/>
            <a:ext cx="7484829" cy="686741"/>
          </a:xfrm>
        </p:spPr>
        <p:txBody>
          <a:bodyPr/>
          <a:lstStyle/>
          <a:p>
            <a:r>
              <a:rPr lang="en-US">
                <a:ea typeface="+mj-lt"/>
                <a:cs typeface="+mj-lt"/>
              </a:rPr>
              <a:t>Feature Importance Visualization</a:t>
            </a:r>
            <a:endParaRPr lang="en-US"/>
          </a:p>
        </p:txBody>
      </p:sp>
      <p:sp>
        <p:nvSpPr>
          <p:cNvPr id="5" name="Footer Placeholder 4">
            <a:extLst>
              <a:ext uri="{FF2B5EF4-FFF2-40B4-BE49-F238E27FC236}">
                <a16:creationId xmlns:a16="http://schemas.microsoft.com/office/drawing/2014/main" id="{12DEDFF3-78F0-07FE-8575-4FAFDA4A6EC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0BA7B24-29F0-A23C-D8B2-20F5E608CD90}"/>
              </a:ext>
            </a:extLst>
          </p:cNvPr>
          <p:cNvSpPr>
            <a:spLocks noGrp="1"/>
          </p:cNvSpPr>
          <p:nvPr>
            <p:ph type="sldNum" sz="quarter" idx="4"/>
          </p:nvPr>
        </p:nvSpPr>
        <p:spPr/>
        <p:txBody>
          <a:bodyPr/>
          <a:lstStyle/>
          <a:p>
            <a:fld id="{3A98EE3D-8CD1-4C3F-BD1C-C98C9596463C}" type="slidenum">
              <a:rPr lang="en-US" smtClean="0"/>
              <a:pPr/>
              <a:t>52</a:t>
            </a:fld>
            <a:endParaRPr lang="en-US"/>
          </a:p>
        </p:txBody>
      </p:sp>
      <p:pic>
        <p:nvPicPr>
          <p:cNvPr id="7" name="Picture 6" descr="A screen shot of a computer code&#10;&#10;Description automatically generated">
            <a:extLst>
              <a:ext uri="{FF2B5EF4-FFF2-40B4-BE49-F238E27FC236}">
                <a16:creationId xmlns:a16="http://schemas.microsoft.com/office/drawing/2014/main" id="{7A025658-F93A-9EB7-9BAE-6DD4F0E27A8C}"/>
              </a:ext>
            </a:extLst>
          </p:cNvPr>
          <p:cNvPicPr>
            <a:picLocks noChangeAspect="1"/>
          </p:cNvPicPr>
          <p:nvPr/>
        </p:nvPicPr>
        <p:blipFill>
          <a:blip r:embed="rId2"/>
          <a:srcRect r="20127" b="-271"/>
          <a:stretch/>
        </p:blipFill>
        <p:spPr>
          <a:xfrm>
            <a:off x="212729" y="1376714"/>
            <a:ext cx="5855468" cy="3662433"/>
          </a:xfrm>
          <a:prstGeom prst="rect">
            <a:avLst/>
          </a:prstGeom>
        </p:spPr>
      </p:pic>
      <p:pic>
        <p:nvPicPr>
          <p:cNvPr id="8" name="Picture 7" descr="A graph with blue bars&#10;&#10;Description automatically generated">
            <a:extLst>
              <a:ext uri="{FF2B5EF4-FFF2-40B4-BE49-F238E27FC236}">
                <a16:creationId xmlns:a16="http://schemas.microsoft.com/office/drawing/2014/main" id="{B10637F1-A197-85D4-A41F-53347555A9EE}"/>
              </a:ext>
            </a:extLst>
          </p:cNvPr>
          <p:cNvPicPr>
            <a:picLocks noChangeAspect="1"/>
          </p:cNvPicPr>
          <p:nvPr/>
        </p:nvPicPr>
        <p:blipFill>
          <a:blip r:embed="rId3"/>
          <a:stretch>
            <a:fillRect/>
          </a:stretch>
        </p:blipFill>
        <p:spPr>
          <a:xfrm>
            <a:off x="6060196" y="1380948"/>
            <a:ext cx="5984290" cy="3672770"/>
          </a:xfrm>
          <a:prstGeom prst="rect">
            <a:avLst/>
          </a:prstGeom>
        </p:spPr>
      </p:pic>
      <p:sp>
        <p:nvSpPr>
          <p:cNvPr id="9" name="TextBox 8">
            <a:extLst>
              <a:ext uri="{FF2B5EF4-FFF2-40B4-BE49-F238E27FC236}">
                <a16:creationId xmlns:a16="http://schemas.microsoft.com/office/drawing/2014/main" id="{8A714C70-E694-9C69-A844-80F117879DDB}"/>
              </a:ext>
            </a:extLst>
          </p:cNvPr>
          <p:cNvSpPr txBox="1"/>
          <p:nvPr/>
        </p:nvSpPr>
        <p:spPr>
          <a:xfrm>
            <a:off x="208845" y="5213585"/>
            <a:ext cx="11680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visualize which features in the dataset are most important for predicting whether network traffic is normal or anomalous.</a:t>
            </a:r>
            <a:endParaRPr lang="en-US" sz="1600"/>
          </a:p>
        </p:txBody>
      </p:sp>
      <p:grpSp>
        <p:nvGrpSpPr>
          <p:cNvPr id="3" name="Group 2">
            <a:extLst>
              <a:ext uri="{FF2B5EF4-FFF2-40B4-BE49-F238E27FC236}">
                <a16:creationId xmlns:a16="http://schemas.microsoft.com/office/drawing/2014/main" id="{7DE3A0BC-D457-62C6-57E5-13D8239423B4}"/>
              </a:ext>
            </a:extLst>
          </p:cNvPr>
          <p:cNvGrpSpPr/>
          <p:nvPr/>
        </p:nvGrpSpPr>
        <p:grpSpPr>
          <a:xfrm>
            <a:off x="0" y="6139543"/>
            <a:ext cx="12620731" cy="720145"/>
            <a:chOff x="9978" y="4726959"/>
            <a:chExt cx="9390744" cy="438766"/>
          </a:xfrm>
        </p:grpSpPr>
        <p:pic>
          <p:nvPicPr>
            <p:cNvPr id="4" name="Picture 5">
              <a:extLst>
                <a:ext uri="{FF2B5EF4-FFF2-40B4-BE49-F238E27FC236}">
                  <a16:creationId xmlns:a16="http://schemas.microsoft.com/office/drawing/2014/main" id="{0E3A4E54-37DC-046D-51E1-4B329FDA6709}"/>
                </a:ext>
              </a:extLst>
            </p:cNvPr>
            <p:cNvPicPr>
              <a:picLocks noChangeAspect="1"/>
            </p:cNvPicPr>
            <p:nvPr/>
          </p:nvPicPr>
          <p:blipFill>
            <a:blip r:embed="rId4"/>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E10F2681-B83B-FD54-272A-70C8D6329DF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1" name="Rectangle 10">
            <a:extLst>
              <a:ext uri="{FF2B5EF4-FFF2-40B4-BE49-F238E27FC236}">
                <a16:creationId xmlns:a16="http://schemas.microsoft.com/office/drawing/2014/main" id="{CE1C9891-CA9A-19BE-C1DE-75CC21960C91}"/>
              </a:ext>
            </a:extLst>
          </p:cNvPr>
          <p:cNvSpPr/>
          <p:nvPr/>
        </p:nvSpPr>
        <p:spPr>
          <a:xfrm>
            <a:off x="4142369" y="643309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614648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C5AD-3C87-A323-D18E-CD867E43E513}"/>
              </a:ext>
            </a:extLst>
          </p:cNvPr>
          <p:cNvSpPr>
            <a:spLocks noGrp="1"/>
          </p:cNvSpPr>
          <p:nvPr>
            <p:ph type="ctrTitle"/>
          </p:nvPr>
        </p:nvSpPr>
        <p:spPr>
          <a:xfrm>
            <a:off x="4154766" y="282410"/>
            <a:ext cx="3881793" cy="620889"/>
          </a:xfrm>
        </p:spPr>
        <p:txBody>
          <a:bodyPr/>
          <a:lstStyle/>
          <a:p>
            <a:r>
              <a:rPr lang="en-US">
                <a:ea typeface="+mj-lt"/>
                <a:cs typeface="+mj-lt"/>
              </a:rPr>
              <a:t>Model Training</a:t>
            </a:r>
            <a:endParaRPr lang="en-US"/>
          </a:p>
        </p:txBody>
      </p:sp>
      <p:sp>
        <p:nvSpPr>
          <p:cNvPr id="5" name="Footer Placeholder 4">
            <a:extLst>
              <a:ext uri="{FF2B5EF4-FFF2-40B4-BE49-F238E27FC236}">
                <a16:creationId xmlns:a16="http://schemas.microsoft.com/office/drawing/2014/main" id="{8CA104DA-3AF8-3FB7-68FE-6E9CDEE5F0F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8E18368-58C8-5ED7-788C-F99B91475004}"/>
              </a:ext>
            </a:extLst>
          </p:cNvPr>
          <p:cNvSpPr>
            <a:spLocks noGrp="1"/>
          </p:cNvSpPr>
          <p:nvPr>
            <p:ph type="sldNum" sz="quarter" idx="4"/>
          </p:nvPr>
        </p:nvSpPr>
        <p:spPr/>
        <p:txBody>
          <a:bodyPr/>
          <a:lstStyle/>
          <a:p>
            <a:fld id="{3A98EE3D-8CD1-4C3F-BD1C-C98C9596463C}" type="slidenum">
              <a:rPr lang="en-US" smtClean="0"/>
              <a:pPr/>
              <a:t>53</a:t>
            </a:fld>
            <a:endParaRPr lang="en-US"/>
          </a:p>
        </p:txBody>
      </p:sp>
      <p:sp>
        <p:nvSpPr>
          <p:cNvPr id="7" name="TextBox 6">
            <a:extLst>
              <a:ext uri="{FF2B5EF4-FFF2-40B4-BE49-F238E27FC236}">
                <a16:creationId xmlns:a16="http://schemas.microsoft.com/office/drawing/2014/main" id="{21F35BFC-2558-E73D-C71A-8AFE77E1CBCC}"/>
              </a:ext>
            </a:extLst>
          </p:cNvPr>
          <p:cNvSpPr txBox="1"/>
          <p:nvPr/>
        </p:nvSpPr>
        <p:spPr>
          <a:xfrm>
            <a:off x="476829" y="903469"/>
            <a:ext cx="58008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ea typeface="+mn-lt"/>
                <a:cs typeface="+mn-lt"/>
              </a:rPr>
              <a:t>Neural Network Model and Architecture:</a:t>
            </a:r>
            <a:endParaRPr lang="en-US" sz="2000" b="1">
              <a:latin typeface="Book Antiqua"/>
            </a:endParaRPr>
          </a:p>
        </p:txBody>
      </p:sp>
      <p:pic>
        <p:nvPicPr>
          <p:cNvPr id="9" name="Picture 8">
            <a:extLst>
              <a:ext uri="{FF2B5EF4-FFF2-40B4-BE49-F238E27FC236}">
                <a16:creationId xmlns:a16="http://schemas.microsoft.com/office/drawing/2014/main" id="{627DF97C-1716-8CF8-B39A-54D3738959B4}"/>
              </a:ext>
            </a:extLst>
          </p:cNvPr>
          <p:cNvPicPr>
            <a:picLocks noChangeAspect="1"/>
          </p:cNvPicPr>
          <p:nvPr/>
        </p:nvPicPr>
        <p:blipFill>
          <a:blip r:embed="rId2"/>
          <a:stretch>
            <a:fillRect/>
          </a:stretch>
        </p:blipFill>
        <p:spPr>
          <a:xfrm>
            <a:off x="4585875" y="1477610"/>
            <a:ext cx="7477581" cy="4439004"/>
          </a:xfrm>
          <a:prstGeom prst="rect">
            <a:avLst/>
          </a:prstGeom>
        </p:spPr>
      </p:pic>
      <p:grpSp>
        <p:nvGrpSpPr>
          <p:cNvPr id="3" name="Group 2">
            <a:extLst>
              <a:ext uri="{FF2B5EF4-FFF2-40B4-BE49-F238E27FC236}">
                <a16:creationId xmlns:a16="http://schemas.microsoft.com/office/drawing/2014/main" id="{1E6206C6-8ABC-5F65-668F-12FC6DB54D00}"/>
              </a:ext>
            </a:extLst>
          </p:cNvPr>
          <p:cNvGrpSpPr/>
          <p:nvPr/>
        </p:nvGrpSpPr>
        <p:grpSpPr>
          <a:xfrm>
            <a:off x="0" y="6180020"/>
            <a:ext cx="12521471" cy="679668"/>
            <a:chOff x="9978" y="4726959"/>
            <a:chExt cx="9390744" cy="438766"/>
          </a:xfrm>
        </p:grpSpPr>
        <p:pic>
          <p:nvPicPr>
            <p:cNvPr id="4" name="Picture 5">
              <a:extLst>
                <a:ext uri="{FF2B5EF4-FFF2-40B4-BE49-F238E27FC236}">
                  <a16:creationId xmlns:a16="http://schemas.microsoft.com/office/drawing/2014/main" id="{F9720F5D-3948-09B4-C4DC-C2EBE627F5E9}"/>
                </a:ext>
              </a:extLst>
            </p:cNvPr>
            <p:cNvPicPr>
              <a:picLocks noChangeAspect="1"/>
            </p:cNvPicPr>
            <p:nvPr/>
          </p:nvPicPr>
          <p:blipFill>
            <a:blip r:embed="rId3"/>
            <a:stretch>
              <a:fillRect/>
            </a:stretch>
          </p:blipFill>
          <p:spPr>
            <a:xfrm>
              <a:off x="9978" y="4726959"/>
              <a:ext cx="2825730" cy="437746"/>
            </a:xfrm>
            <a:prstGeom prst="rect">
              <a:avLst/>
            </a:prstGeom>
          </p:spPr>
        </p:pic>
        <p:sp>
          <p:nvSpPr>
            <p:cNvPr id="8" name="Date Placeholder 4">
              <a:extLst>
                <a:ext uri="{FF2B5EF4-FFF2-40B4-BE49-F238E27FC236}">
                  <a16:creationId xmlns:a16="http://schemas.microsoft.com/office/drawing/2014/main" id="{AA661190-6E2F-1266-A215-952488E49C7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0" name="Rectangle 9">
            <a:extLst>
              <a:ext uri="{FF2B5EF4-FFF2-40B4-BE49-F238E27FC236}">
                <a16:creationId xmlns:a16="http://schemas.microsoft.com/office/drawing/2014/main" id="{7C8C25FD-1ABC-0587-B6A4-32F8D968ABE9}"/>
              </a:ext>
            </a:extLst>
          </p:cNvPr>
          <p:cNvSpPr/>
          <p:nvPr/>
        </p:nvSpPr>
        <p:spPr>
          <a:xfrm>
            <a:off x="3965011" y="6336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
        <p:nvSpPr>
          <p:cNvPr id="11" name="TextBox 10">
            <a:extLst>
              <a:ext uri="{FF2B5EF4-FFF2-40B4-BE49-F238E27FC236}">
                <a16:creationId xmlns:a16="http://schemas.microsoft.com/office/drawing/2014/main" id="{18968F28-F1AB-B8AB-694E-169D85C0A27F}"/>
              </a:ext>
            </a:extLst>
          </p:cNvPr>
          <p:cNvSpPr txBox="1"/>
          <p:nvPr/>
        </p:nvSpPr>
        <p:spPr>
          <a:xfrm>
            <a:off x="124179" y="1394178"/>
            <a:ext cx="432364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Data Encoding</a:t>
            </a:r>
            <a:r>
              <a:rPr lang="en-US"/>
              <a:t>: Converts target labels from categorical to numerical values.</a:t>
            </a:r>
          </a:p>
          <a:p>
            <a:pPr marL="285750" indent="-285750">
              <a:buFont typeface="Arial"/>
              <a:buChar char="•"/>
            </a:pPr>
            <a:r>
              <a:rPr lang="en-US" b="1"/>
              <a:t>Model Structure</a:t>
            </a:r>
            <a:r>
              <a:rPr lang="en-US"/>
              <a:t>: Sequential neural network with </a:t>
            </a:r>
            <a:r>
              <a:rPr lang="en-US" err="1"/>
              <a:t>ReLU</a:t>
            </a:r>
            <a:r>
              <a:rPr lang="en-US"/>
              <a:t> and Sigmoid activations.</a:t>
            </a:r>
          </a:p>
          <a:p>
            <a:pPr marL="285750" indent="-285750">
              <a:buFont typeface="Arial"/>
              <a:buChar char="•"/>
            </a:pPr>
            <a:r>
              <a:rPr lang="en-US" b="1"/>
              <a:t>Training</a:t>
            </a:r>
            <a:r>
              <a:rPr lang="en-US"/>
              <a:t>: Model trained for 20 epochs with Adam optimizer and binary cross-entropy loss.</a:t>
            </a:r>
          </a:p>
          <a:p>
            <a:pPr marL="285750" indent="-285750">
              <a:buFont typeface="Arial"/>
              <a:buChar char="•"/>
            </a:pPr>
            <a:r>
              <a:rPr lang="en-US" b="1"/>
              <a:t>Evaluation</a:t>
            </a:r>
            <a:r>
              <a:rPr lang="en-US"/>
              <a:t>: Model evaluated on test data, and performance metrics  as accuracy, classification report, and confusion matrix are generated to assess the model's effectiveness in detecting anomalies in network traffic</a:t>
            </a:r>
          </a:p>
        </p:txBody>
      </p:sp>
    </p:spTree>
    <p:extLst>
      <p:ext uri="{BB962C8B-B14F-4D97-AF65-F5344CB8AC3E}">
        <p14:creationId xmlns:p14="http://schemas.microsoft.com/office/powerpoint/2010/main" val="2410997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B91FF12-7169-2A70-CE71-BEC227D28095}"/>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78ED13EF-910F-8F79-8874-DAF334F1D802}"/>
              </a:ext>
            </a:extLst>
          </p:cNvPr>
          <p:cNvSpPr>
            <a:spLocks noGrp="1"/>
          </p:cNvSpPr>
          <p:nvPr>
            <p:ph type="sldNum" sz="quarter" idx="4"/>
          </p:nvPr>
        </p:nvSpPr>
        <p:spPr/>
        <p:txBody>
          <a:bodyPr/>
          <a:lstStyle/>
          <a:p>
            <a:fld id="{3A98EE3D-8CD1-4C3F-BD1C-C98C9596463C}" type="slidenum">
              <a:rPr lang="en-US" smtClean="0"/>
              <a:pPr/>
              <a:t>54</a:t>
            </a:fld>
            <a:endParaRPr lang="en-US"/>
          </a:p>
        </p:txBody>
      </p:sp>
      <p:sp>
        <p:nvSpPr>
          <p:cNvPr id="7" name="TextBox 6">
            <a:extLst>
              <a:ext uri="{FF2B5EF4-FFF2-40B4-BE49-F238E27FC236}">
                <a16:creationId xmlns:a16="http://schemas.microsoft.com/office/drawing/2014/main" id="{D7FBA25A-4506-04CE-BEA7-77498355C927}"/>
              </a:ext>
            </a:extLst>
          </p:cNvPr>
          <p:cNvSpPr txBox="1"/>
          <p:nvPr/>
        </p:nvSpPr>
        <p:spPr>
          <a:xfrm>
            <a:off x="538103" y="999067"/>
            <a:ext cx="55560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rPr>
              <a:t>Train and Test the Neural Network Model:</a:t>
            </a:r>
            <a:endParaRPr lang="en-US" sz="2000"/>
          </a:p>
        </p:txBody>
      </p:sp>
      <p:sp>
        <p:nvSpPr>
          <p:cNvPr id="9" name="Title 1">
            <a:extLst>
              <a:ext uri="{FF2B5EF4-FFF2-40B4-BE49-F238E27FC236}">
                <a16:creationId xmlns:a16="http://schemas.microsoft.com/office/drawing/2014/main" id="{ED40F128-F6FA-34E4-2FF0-6308F6F8716D}"/>
              </a:ext>
            </a:extLst>
          </p:cNvPr>
          <p:cNvSpPr txBox="1">
            <a:spLocks/>
          </p:cNvSpPr>
          <p:nvPr/>
        </p:nvSpPr>
        <p:spPr>
          <a:xfrm>
            <a:off x="4277062" y="263595"/>
            <a:ext cx="3881793" cy="6208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a:ea typeface="+mj-lt"/>
                <a:cs typeface="+mj-lt"/>
              </a:rPr>
              <a:t>Model Training</a:t>
            </a:r>
            <a:endParaRPr lang="en-US"/>
          </a:p>
        </p:txBody>
      </p:sp>
      <p:pic>
        <p:nvPicPr>
          <p:cNvPr id="10" name="Picture 9" descr="A screen shot of a computer program&#10;&#10;Description automatically generated">
            <a:extLst>
              <a:ext uri="{FF2B5EF4-FFF2-40B4-BE49-F238E27FC236}">
                <a16:creationId xmlns:a16="http://schemas.microsoft.com/office/drawing/2014/main" id="{E938B368-5578-450F-E365-2B187C138DA6}"/>
              </a:ext>
            </a:extLst>
          </p:cNvPr>
          <p:cNvPicPr>
            <a:picLocks noChangeAspect="1"/>
          </p:cNvPicPr>
          <p:nvPr/>
        </p:nvPicPr>
        <p:blipFill>
          <a:blip r:embed="rId2"/>
          <a:srcRect r="9928" b="286"/>
          <a:stretch/>
        </p:blipFill>
        <p:spPr>
          <a:xfrm>
            <a:off x="265526" y="1541346"/>
            <a:ext cx="8019774" cy="301332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9DDD51E-6CA0-4B82-47A2-944521E71EAE}"/>
              </a:ext>
            </a:extLst>
          </p:cNvPr>
          <p:cNvPicPr>
            <a:picLocks noChangeAspect="1"/>
          </p:cNvPicPr>
          <p:nvPr/>
        </p:nvPicPr>
        <p:blipFill>
          <a:blip r:embed="rId3"/>
          <a:stretch>
            <a:fillRect/>
          </a:stretch>
        </p:blipFill>
        <p:spPr>
          <a:xfrm>
            <a:off x="4537017" y="3463456"/>
            <a:ext cx="7492414" cy="3007313"/>
          </a:xfrm>
          <a:prstGeom prst="rect">
            <a:avLst/>
          </a:prstGeom>
        </p:spPr>
      </p:pic>
      <p:grpSp>
        <p:nvGrpSpPr>
          <p:cNvPr id="2" name="Group 1">
            <a:extLst>
              <a:ext uri="{FF2B5EF4-FFF2-40B4-BE49-F238E27FC236}">
                <a16:creationId xmlns:a16="http://schemas.microsoft.com/office/drawing/2014/main" id="{B756C3B9-786D-2BA7-B16B-B1FCC3DCF82B}"/>
              </a:ext>
            </a:extLst>
          </p:cNvPr>
          <p:cNvGrpSpPr/>
          <p:nvPr/>
        </p:nvGrpSpPr>
        <p:grpSpPr>
          <a:xfrm>
            <a:off x="0" y="6139543"/>
            <a:ext cx="12620731" cy="720145"/>
            <a:chOff x="9978" y="4726959"/>
            <a:chExt cx="9390744" cy="438766"/>
          </a:xfrm>
        </p:grpSpPr>
        <p:pic>
          <p:nvPicPr>
            <p:cNvPr id="3" name="Picture 5">
              <a:extLst>
                <a:ext uri="{FF2B5EF4-FFF2-40B4-BE49-F238E27FC236}">
                  <a16:creationId xmlns:a16="http://schemas.microsoft.com/office/drawing/2014/main" id="{FF28A193-0028-93A4-7A9A-83B46BA41BF9}"/>
                </a:ext>
              </a:extLst>
            </p:cNvPr>
            <p:cNvPicPr>
              <a:picLocks noChangeAspect="1"/>
            </p:cNvPicPr>
            <p:nvPr/>
          </p:nvPicPr>
          <p:blipFill>
            <a:blip r:embed="rId4"/>
            <a:stretch>
              <a:fillRect/>
            </a:stretch>
          </p:blipFill>
          <p:spPr>
            <a:xfrm>
              <a:off x="9978" y="4726959"/>
              <a:ext cx="2825730" cy="437746"/>
            </a:xfrm>
            <a:prstGeom prst="rect">
              <a:avLst/>
            </a:prstGeom>
          </p:spPr>
        </p:pic>
        <p:sp>
          <p:nvSpPr>
            <p:cNvPr id="4" name="Date Placeholder 4">
              <a:extLst>
                <a:ext uri="{FF2B5EF4-FFF2-40B4-BE49-F238E27FC236}">
                  <a16:creationId xmlns:a16="http://schemas.microsoft.com/office/drawing/2014/main" id="{3C399C26-8C14-8C4A-E073-9228CA35AE7B}"/>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8" name="Rectangle 7">
            <a:extLst>
              <a:ext uri="{FF2B5EF4-FFF2-40B4-BE49-F238E27FC236}">
                <a16:creationId xmlns:a16="http://schemas.microsoft.com/office/drawing/2014/main" id="{F0CE4806-924D-7F2A-C205-CDEA61E1545C}"/>
              </a:ext>
            </a:extLst>
          </p:cNvPr>
          <p:cNvSpPr/>
          <p:nvPr/>
        </p:nvSpPr>
        <p:spPr>
          <a:xfrm>
            <a:off x="4142369" y="643309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390724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253-735E-8665-70A4-ACCD06C3D393}"/>
              </a:ext>
            </a:extLst>
          </p:cNvPr>
          <p:cNvSpPr>
            <a:spLocks noGrp="1"/>
          </p:cNvSpPr>
          <p:nvPr>
            <p:ph type="ctrTitle"/>
          </p:nvPr>
        </p:nvSpPr>
        <p:spPr>
          <a:xfrm>
            <a:off x="3524470" y="187"/>
            <a:ext cx="4455646" cy="790223"/>
          </a:xfrm>
        </p:spPr>
        <p:txBody>
          <a:bodyPr>
            <a:normAutofit/>
          </a:bodyPr>
          <a:lstStyle/>
          <a:p>
            <a:r>
              <a:rPr lang="en-US">
                <a:ea typeface="+mj-lt"/>
                <a:cs typeface="+mj-lt"/>
              </a:rPr>
              <a:t>Model </a:t>
            </a:r>
            <a:r>
              <a:rPr lang="en-US" sz="3200" b="1">
                <a:latin typeface="Century Gothic"/>
                <a:ea typeface="+mj-lt"/>
                <a:cs typeface="+mj-lt"/>
              </a:rPr>
              <a:t> </a:t>
            </a:r>
            <a:r>
              <a:rPr lang="en-US" sz="3200">
                <a:latin typeface="Book Antiqua"/>
                <a:ea typeface="+mj-lt"/>
                <a:cs typeface="+mj-lt"/>
              </a:rPr>
              <a:t>Prediction</a:t>
            </a:r>
            <a:endParaRPr lang="en-US">
              <a:latin typeface="Book Antiqua"/>
            </a:endParaRPr>
          </a:p>
        </p:txBody>
      </p:sp>
      <p:sp>
        <p:nvSpPr>
          <p:cNvPr id="5" name="Footer Placeholder 4">
            <a:extLst>
              <a:ext uri="{FF2B5EF4-FFF2-40B4-BE49-F238E27FC236}">
                <a16:creationId xmlns:a16="http://schemas.microsoft.com/office/drawing/2014/main" id="{225D5808-E120-41FD-EF56-4839E1205DF4}"/>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8D45FF6F-CF7C-DAA4-9D21-2662F4CD74EB}"/>
              </a:ext>
            </a:extLst>
          </p:cNvPr>
          <p:cNvSpPr>
            <a:spLocks noGrp="1"/>
          </p:cNvSpPr>
          <p:nvPr>
            <p:ph type="sldNum" sz="quarter" idx="4"/>
          </p:nvPr>
        </p:nvSpPr>
        <p:spPr/>
        <p:txBody>
          <a:bodyPr/>
          <a:lstStyle/>
          <a:p>
            <a:fld id="{3A98EE3D-8CD1-4C3F-BD1C-C98C9596463C}" type="slidenum">
              <a:rPr lang="en-US" smtClean="0"/>
              <a:pPr/>
              <a:t>55</a:t>
            </a:fld>
            <a:endParaRPr lang="en-US"/>
          </a:p>
        </p:txBody>
      </p:sp>
      <p:sp>
        <p:nvSpPr>
          <p:cNvPr id="7" name="TextBox 6">
            <a:extLst>
              <a:ext uri="{FF2B5EF4-FFF2-40B4-BE49-F238E27FC236}">
                <a16:creationId xmlns:a16="http://schemas.microsoft.com/office/drawing/2014/main" id="{2D9EF9D8-F22E-252B-A018-0E4B6A89C578}"/>
              </a:ext>
            </a:extLst>
          </p:cNvPr>
          <p:cNvSpPr txBox="1"/>
          <p:nvPr/>
        </p:nvSpPr>
        <p:spPr>
          <a:xfrm>
            <a:off x="575733" y="886178"/>
            <a:ext cx="65437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Feature Selection and Dataset Reduction: </a:t>
            </a:r>
            <a:endParaRPr lang="en-US" sz="2000"/>
          </a:p>
        </p:txBody>
      </p:sp>
      <p:pic>
        <p:nvPicPr>
          <p:cNvPr id="8" name="Picture 7" descr="A computer screen shot of a program&#10;&#10;Description automatically generated">
            <a:extLst>
              <a:ext uri="{FF2B5EF4-FFF2-40B4-BE49-F238E27FC236}">
                <a16:creationId xmlns:a16="http://schemas.microsoft.com/office/drawing/2014/main" id="{75313C38-75B8-69E0-887C-E181BCC104C4}"/>
              </a:ext>
            </a:extLst>
          </p:cNvPr>
          <p:cNvPicPr>
            <a:picLocks noChangeAspect="1"/>
          </p:cNvPicPr>
          <p:nvPr/>
        </p:nvPicPr>
        <p:blipFill>
          <a:blip r:embed="rId2"/>
          <a:stretch>
            <a:fillRect/>
          </a:stretch>
        </p:blipFill>
        <p:spPr>
          <a:xfrm>
            <a:off x="578637" y="1251185"/>
            <a:ext cx="7685688" cy="5268148"/>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9E707B16-5269-8540-E03B-0681648D6DA9}"/>
              </a:ext>
            </a:extLst>
          </p:cNvPr>
          <p:cNvPicPr>
            <a:picLocks noChangeAspect="1"/>
          </p:cNvPicPr>
          <p:nvPr/>
        </p:nvPicPr>
        <p:blipFill>
          <a:blip r:embed="rId3"/>
          <a:srcRect r="5742" b="1137"/>
          <a:stretch/>
        </p:blipFill>
        <p:spPr>
          <a:xfrm>
            <a:off x="8372829" y="3659893"/>
            <a:ext cx="3714944" cy="2854970"/>
          </a:xfrm>
          <a:prstGeom prst="rect">
            <a:avLst/>
          </a:prstGeom>
        </p:spPr>
      </p:pic>
      <p:pic>
        <p:nvPicPr>
          <p:cNvPr id="10" name="Picture 9" descr="A computer screen shot of a program&#10;&#10;Description automatically generated">
            <a:extLst>
              <a:ext uri="{FF2B5EF4-FFF2-40B4-BE49-F238E27FC236}">
                <a16:creationId xmlns:a16="http://schemas.microsoft.com/office/drawing/2014/main" id="{B5A5819F-11C7-B1B6-076B-79ADF868631B}"/>
              </a:ext>
            </a:extLst>
          </p:cNvPr>
          <p:cNvPicPr>
            <a:picLocks noChangeAspect="1"/>
          </p:cNvPicPr>
          <p:nvPr/>
        </p:nvPicPr>
        <p:blipFill>
          <a:blip r:embed="rId4"/>
          <a:srcRect t="-2010" r="4736" b="4884"/>
          <a:stretch/>
        </p:blipFill>
        <p:spPr>
          <a:xfrm>
            <a:off x="7017396" y="887146"/>
            <a:ext cx="5072050" cy="2674103"/>
          </a:xfrm>
          <a:prstGeom prst="rect">
            <a:avLst/>
          </a:prstGeom>
        </p:spPr>
      </p:pic>
    </p:spTree>
    <p:extLst>
      <p:ext uri="{BB962C8B-B14F-4D97-AF65-F5344CB8AC3E}">
        <p14:creationId xmlns:p14="http://schemas.microsoft.com/office/powerpoint/2010/main" val="18415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253-735E-8665-70A4-ACCD06C3D393}"/>
              </a:ext>
            </a:extLst>
          </p:cNvPr>
          <p:cNvSpPr>
            <a:spLocks noGrp="1"/>
          </p:cNvSpPr>
          <p:nvPr>
            <p:ph type="ctrTitle"/>
          </p:nvPr>
        </p:nvSpPr>
        <p:spPr>
          <a:xfrm>
            <a:off x="3524470" y="94261"/>
            <a:ext cx="4455646" cy="790223"/>
          </a:xfrm>
        </p:spPr>
        <p:txBody>
          <a:bodyPr>
            <a:normAutofit/>
          </a:bodyPr>
          <a:lstStyle/>
          <a:p>
            <a:r>
              <a:rPr lang="en-US">
                <a:ea typeface="+mj-lt"/>
                <a:cs typeface="+mj-lt"/>
              </a:rPr>
              <a:t>Model </a:t>
            </a:r>
            <a:r>
              <a:rPr lang="en-US" sz="3200" b="1">
                <a:latin typeface="Century Gothic"/>
                <a:ea typeface="+mj-lt"/>
                <a:cs typeface="+mj-lt"/>
              </a:rPr>
              <a:t> </a:t>
            </a:r>
            <a:r>
              <a:rPr lang="en-US" sz="3200">
                <a:latin typeface="Book Antiqua"/>
                <a:ea typeface="+mj-lt"/>
                <a:cs typeface="+mj-lt"/>
              </a:rPr>
              <a:t>Prediction</a:t>
            </a:r>
            <a:endParaRPr lang="en-US">
              <a:latin typeface="Book Antiqua"/>
            </a:endParaRPr>
          </a:p>
        </p:txBody>
      </p:sp>
      <p:sp>
        <p:nvSpPr>
          <p:cNvPr id="5" name="Footer Placeholder 4">
            <a:extLst>
              <a:ext uri="{FF2B5EF4-FFF2-40B4-BE49-F238E27FC236}">
                <a16:creationId xmlns:a16="http://schemas.microsoft.com/office/drawing/2014/main" id="{225D5808-E120-41FD-EF56-4839E1205DF4}"/>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8D45FF6F-CF7C-DAA4-9D21-2662F4CD74EB}"/>
              </a:ext>
            </a:extLst>
          </p:cNvPr>
          <p:cNvSpPr>
            <a:spLocks noGrp="1"/>
          </p:cNvSpPr>
          <p:nvPr>
            <p:ph type="sldNum" sz="quarter" idx="4"/>
          </p:nvPr>
        </p:nvSpPr>
        <p:spPr/>
        <p:txBody>
          <a:bodyPr/>
          <a:lstStyle/>
          <a:p>
            <a:fld id="{3A98EE3D-8CD1-4C3F-BD1C-C98C9596463C}" type="slidenum">
              <a:rPr lang="en-US" smtClean="0"/>
              <a:pPr/>
              <a:t>56</a:t>
            </a:fld>
            <a:endParaRPr lang="en-US"/>
          </a:p>
        </p:txBody>
      </p:sp>
      <p:sp>
        <p:nvSpPr>
          <p:cNvPr id="7" name="TextBox 6">
            <a:extLst>
              <a:ext uri="{FF2B5EF4-FFF2-40B4-BE49-F238E27FC236}">
                <a16:creationId xmlns:a16="http://schemas.microsoft.com/office/drawing/2014/main" id="{2D9EF9D8-F22E-252B-A018-0E4B6A89C578}"/>
              </a:ext>
            </a:extLst>
          </p:cNvPr>
          <p:cNvSpPr txBox="1"/>
          <p:nvPr/>
        </p:nvSpPr>
        <p:spPr>
          <a:xfrm>
            <a:off x="501110" y="889356"/>
            <a:ext cx="62128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Model Retraining with Reduced Features:</a:t>
            </a:r>
            <a:endParaRPr lang="en-US" sz="2000"/>
          </a:p>
        </p:txBody>
      </p:sp>
      <p:pic>
        <p:nvPicPr>
          <p:cNvPr id="3" name="Picture 2" descr="A screen shot of a computer program&#10;&#10;Description automatically generated">
            <a:extLst>
              <a:ext uri="{FF2B5EF4-FFF2-40B4-BE49-F238E27FC236}">
                <a16:creationId xmlns:a16="http://schemas.microsoft.com/office/drawing/2014/main" id="{BB85FAC9-0B32-C22F-60A3-8E992F9EB337}"/>
              </a:ext>
            </a:extLst>
          </p:cNvPr>
          <p:cNvPicPr>
            <a:picLocks noChangeAspect="1"/>
          </p:cNvPicPr>
          <p:nvPr/>
        </p:nvPicPr>
        <p:blipFill>
          <a:blip r:embed="rId2"/>
          <a:stretch>
            <a:fillRect/>
          </a:stretch>
        </p:blipFill>
        <p:spPr>
          <a:xfrm>
            <a:off x="501004" y="1327444"/>
            <a:ext cx="7991475" cy="441007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597B93D-B167-91BE-6479-CE770C30DFD5}"/>
              </a:ext>
            </a:extLst>
          </p:cNvPr>
          <p:cNvPicPr>
            <a:picLocks noChangeAspect="1"/>
          </p:cNvPicPr>
          <p:nvPr/>
        </p:nvPicPr>
        <p:blipFill>
          <a:blip r:embed="rId3"/>
          <a:stretch>
            <a:fillRect/>
          </a:stretch>
        </p:blipFill>
        <p:spPr>
          <a:xfrm>
            <a:off x="7360826" y="3938234"/>
            <a:ext cx="4695238" cy="2810346"/>
          </a:xfrm>
          <a:prstGeom prst="rect">
            <a:avLst/>
          </a:prstGeom>
        </p:spPr>
      </p:pic>
    </p:spTree>
    <p:extLst>
      <p:ext uri="{BB962C8B-B14F-4D97-AF65-F5344CB8AC3E}">
        <p14:creationId xmlns:p14="http://schemas.microsoft.com/office/powerpoint/2010/main" val="3671401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253-735E-8665-70A4-ACCD06C3D393}"/>
              </a:ext>
            </a:extLst>
          </p:cNvPr>
          <p:cNvSpPr>
            <a:spLocks noGrp="1"/>
          </p:cNvSpPr>
          <p:nvPr>
            <p:ph type="ctrTitle"/>
          </p:nvPr>
        </p:nvSpPr>
        <p:spPr>
          <a:xfrm>
            <a:off x="3524470" y="94261"/>
            <a:ext cx="4455646" cy="790223"/>
          </a:xfrm>
        </p:spPr>
        <p:txBody>
          <a:bodyPr>
            <a:normAutofit/>
          </a:bodyPr>
          <a:lstStyle/>
          <a:p>
            <a:r>
              <a:rPr lang="en-US">
                <a:ea typeface="+mj-lt"/>
                <a:cs typeface="+mj-lt"/>
              </a:rPr>
              <a:t>Model </a:t>
            </a:r>
            <a:r>
              <a:rPr lang="en-US" sz="3200" b="1">
                <a:latin typeface="Century Gothic"/>
                <a:ea typeface="+mj-lt"/>
                <a:cs typeface="+mj-lt"/>
              </a:rPr>
              <a:t> </a:t>
            </a:r>
            <a:r>
              <a:rPr lang="en-US" sz="3200">
                <a:latin typeface="Book Antiqua"/>
                <a:ea typeface="+mj-lt"/>
                <a:cs typeface="+mj-lt"/>
              </a:rPr>
              <a:t>Prediction</a:t>
            </a:r>
            <a:endParaRPr lang="en-US">
              <a:latin typeface="Book Antiqua"/>
            </a:endParaRPr>
          </a:p>
        </p:txBody>
      </p:sp>
      <p:sp>
        <p:nvSpPr>
          <p:cNvPr id="5" name="Footer Placeholder 4">
            <a:extLst>
              <a:ext uri="{FF2B5EF4-FFF2-40B4-BE49-F238E27FC236}">
                <a16:creationId xmlns:a16="http://schemas.microsoft.com/office/drawing/2014/main" id="{225D5808-E120-41FD-EF56-4839E1205DF4}"/>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8D45FF6F-CF7C-DAA4-9D21-2662F4CD74EB}"/>
              </a:ext>
            </a:extLst>
          </p:cNvPr>
          <p:cNvSpPr>
            <a:spLocks noGrp="1"/>
          </p:cNvSpPr>
          <p:nvPr>
            <p:ph type="sldNum" sz="quarter" idx="4"/>
          </p:nvPr>
        </p:nvSpPr>
        <p:spPr/>
        <p:txBody>
          <a:bodyPr/>
          <a:lstStyle/>
          <a:p>
            <a:fld id="{3A98EE3D-8CD1-4C3F-BD1C-C98C9596463C}" type="slidenum">
              <a:rPr lang="en-US" smtClean="0"/>
              <a:pPr/>
              <a:t>57</a:t>
            </a:fld>
            <a:endParaRPr lang="en-US"/>
          </a:p>
        </p:txBody>
      </p:sp>
      <p:sp>
        <p:nvSpPr>
          <p:cNvPr id="7" name="TextBox 6">
            <a:extLst>
              <a:ext uri="{FF2B5EF4-FFF2-40B4-BE49-F238E27FC236}">
                <a16:creationId xmlns:a16="http://schemas.microsoft.com/office/drawing/2014/main" id="{2D9EF9D8-F22E-252B-A018-0E4B6A89C578}"/>
              </a:ext>
            </a:extLst>
          </p:cNvPr>
          <p:cNvSpPr txBox="1"/>
          <p:nvPr/>
        </p:nvSpPr>
        <p:spPr>
          <a:xfrm>
            <a:off x="253975" y="961437"/>
            <a:ext cx="63261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Model Retraining with Reduced Features:</a:t>
            </a:r>
            <a:endParaRPr lang="en-US" sz="2000"/>
          </a:p>
        </p:txBody>
      </p:sp>
      <p:pic>
        <p:nvPicPr>
          <p:cNvPr id="8" name="Picture 7" descr="A screen shot of a computer code&#10;&#10;Description automatically generated">
            <a:extLst>
              <a:ext uri="{FF2B5EF4-FFF2-40B4-BE49-F238E27FC236}">
                <a16:creationId xmlns:a16="http://schemas.microsoft.com/office/drawing/2014/main" id="{243B4AEA-C815-5F99-1C70-E0031D0C18AE}"/>
              </a:ext>
            </a:extLst>
          </p:cNvPr>
          <p:cNvPicPr>
            <a:picLocks noChangeAspect="1"/>
          </p:cNvPicPr>
          <p:nvPr/>
        </p:nvPicPr>
        <p:blipFill>
          <a:blip r:embed="rId2"/>
          <a:stretch>
            <a:fillRect/>
          </a:stretch>
        </p:blipFill>
        <p:spPr>
          <a:xfrm>
            <a:off x="249473" y="1430396"/>
            <a:ext cx="7328019" cy="332928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4B8D5F7-A474-D1BB-5F7E-2156353A2FAF}"/>
              </a:ext>
            </a:extLst>
          </p:cNvPr>
          <p:cNvPicPr>
            <a:picLocks noChangeAspect="1"/>
          </p:cNvPicPr>
          <p:nvPr/>
        </p:nvPicPr>
        <p:blipFill>
          <a:blip r:embed="rId3"/>
          <a:stretch>
            <a:fillRect/>
          </a:stretch>
        </p:blipFill>
        <p:spPr>
          <a:xfrm>
            <a:off x="5034904" y="3611093"/>
            <a:ext cx="7079898" cy="3154186"/>
          </a:xfrm>
          <a:prstGeom prst="rect">
            <a:avLst/>
          </a:prstGeom>
        </p:spPr>
      </p:pic>
    </p:spTree>
    <p:extLst>
      <p:ext uri="{BB962C8B-B14F-4D97-AF65-F5344CB8AC3E}">
        <p14:creationId xmlns:p14="http://schemas.microsoft.com/office/powerpoint/2010/main" val="507307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58B5-BA89-B7BD-FD99-AA2347E2BE24}"/>
              </a:ext>
            </a:extLst>
          </p:cNvPr>
          <p:cNvSpPr>
            <a:spLocks noGrp="1"/>
          </p:cNvSpPr>
          <p:nvPr>
            <p:ph type="ctrTitle"/>
          </p:nvPr>
        </p:nvSpPr>
        <p:spPr>
          <a:xfrm>
            <a:off x="3731051" y="227364"/>
            <a:ext cx="4168212" cy="659028"/>
          </a:xfrm>
        </p:spPr>
        <p:txBody>
          <a:bodyPr/>
          <a:lstStyle/>
          <a:p>
            <a:r>
              <a:rPr lang="en-US"/>
              <a:t>Model Evaluation</a:t>
            </a:r>
          </a:p>
        </p:txBody>
      </p:sp>
      <p:sp>
        <p:nvSpPr>
          <p:cNvPr id="5" name="Footer Placeholder 4">
            <a:extLst>
              <a:ext uri="{FF2B5EF4-FFF2-40B4-BE49-F238E27FC236}">
                <a16:creationId xmlns:a16="http://schemas.microsoft.com/office/drawing/2014/main" id="{F7122686-58CF-F53E-BB1F-3A81FCCF635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C5B7E9AB-03AE-07BA-16EC-10DAADD72E9D}"/>
              </a:ext>
            </a:extLst>
          </p:cNvPr>
          <p:cNvSpPr>
            <a:spLocks noGrp="1"/>
          </p:cNvSpPr>
          <p:nvPr>
            <p:ph type="sldNum" sz="quarter" idx="4"/>
          </p:nvPr>
        </p:nvSpPr>
        <p:spPr/>
        <p:txBody>
          <a:bodyPr/>
          <a:lstStyle/>
          <a:p>
            <a:fld id="{3A98EE3D-8CD1-4C3F-BD1C-C98C9596463C}" type="slidenum">
              <a:rPr lang="en-US" smtClean="0"/>
              <a:pPr/>
              <a:t>58</a:t>
            </a:fld>
            <a:endParaRPr lang="en-US"/>
          </a:p>
        </p:txBody>
      </p:sp>
      <p:pic>
        <p:nvPicPr>
          <p:cNvPr id="9" name="Picture 8" descr="A screen shot of a computer program&#10;&#10;Description automatically generated">
            <a:extLst>
              <a:ext uri="{FF2B5EF4-FFF2-40B4-BE49-F238E27FC236}">
                <a16:creationId xmlns:a16="http://schemas.microsoft.com/office/drawing/2014/main" id="{FB66782F-5291-DBE7-A0B8-A9283C0843F7}"/>
              </a:ext>
            </a:extLst>
          </p:cNvPr>
          <p:cNvPicPr>
            <a:picLocks noChangeAspect="1"/>
          </p:cNvPicPr>
          <p:nvPr/>
        </p:nvPicPr>
        <p:blipFill>
          <a:blip r:embed="rId2"/>
          <a:stretch>
            <a:fillRect/>
          </a:stretch>
        </p:blipFill>
        <p:spPr>
          <a:xfrm>
            <a:off x="305057" y="1598783"/>
            <a:ext cx="6381751" cy="3650135"/>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CE1FABF8-B271-4EE8-5AD7-748D6A92EDF4}"/>
              </a:ext>
            </a:extLst>
          </p:cNvPr>
          <p:cNvPicPr>
            <a:picLocks noChangeAspect="1"/>
          </p:cNvPicPr>
          <p:nvPr/>
        </p:nvPicPr>
        <p:blipFill>
          <a:blip r:embed="rId3"/>
          <a:stretch>
            <a:fillRect/>
          </a:stretch>
        </p:blipFill>
        <p:spPr>
          <a:xfrm>
            <a:off x="5883103" y="1509069"/>
            <a:ext cx="6120199" cy="3664809"/>
          </a:xfrm>
          <a:prstGeom prst="rect">
            <a:avLst/>
          </a:prstGeom>
        </p:spPr>
      </p:pic>
      <p:pic>
        <p:nvPicPr>
          <p:cNvPr id="10" name="Picture 9" descr="A screenshot of a computer error&#10;&#10;Description automatically generated">
            <a:extLst>
              <a:ext uri="{FF2B5EF4-FFF2-40B4-BE49-F238E27FC236}">
                <a16:creationId xmlns:a16="http://schemas.microsoft.com/office/drawing/2014/main" id="{68E739DD-63C4-946B-542D-3A2A7941025A}"/>
              </a:ext>
            </a:extLst>
          </p:cNvPr>
          <p:cNvPicPr>
            <a:picLocks noChangeAspect="1"/>
          </p:cNvPicPr>
          <p:nvPr/>
        </p:nvPicPr>
        <p:blipFill>
          <a:blip r:embed="rId4"/>
          <a:stretch>
            <a:fillRect/>
          </a:stretch>
        </p:blipFill>
        <p:spPr>
          <a:xfrm>
            <a:off x="300294" y="5094073"/>
            <a:ext cx="11642897" cy="1200665"/>
          </a:xfrm>
          <a:prstGeom prst="rect">
            <a:avLst/>
          </a:prstGeom>
        </p:spPr>
      </p:pic>
      <p:sp>
        <p:nvSpPr>
          <p:cNvPr id="12" name="TextBox 11">
            <a:extLst>
              <a:ext uri="{FF2B5EF4-FFF2-40B4-BE49-F238E27FC236}">
                <a16:creationId xmlns:a16="http://schemas.microsoft.com/office/drawing/2014/main" id="{06BA6DBA-B799-15F8-12BE-52FA3C10327F}"/>
              </a:ext>
            </a:extLst>
          </p:cNvPr>
          <p:cNvSpPr txBox="1"/>
          <p:nvPr/>
        </p:nvSpPr>
        <p:spPr>
          <a:xfrm>
            <a:off x="340422" y="889610"/>
            <a:ext cx="109448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load the saved Random Forest model and scaler, scales the new sample data, and then uses the trained model to predict the class (normal or anomalous).</a:t>
            </a:r>
            <a:endParaRPr lang="en-US" sz="1600"/>
          </a:p>
        </p:txBody>
      </p:sp>
    </p:spTree>
    <p:extLst>
      <p:ext uri="{BB962C8B-B14F-4D97-AF65-F5344CB8AC3E}">
        <p14:creationId xmlns:p14="http://schemas.microsoft.com/office/powerpoint/2010/main" val="1687645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CBDF-30D8-0E11-ED93-734FE3DEFBC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F402FED-BE6C-5675-EEE8-86421921A6B4}"/>
              </a:ext>
            </a:extLst>
          </p:cNvPr>
          <p:cNvSpPr>
            <a:spLocks noGrp="1"/>
          </p:cNvSpPr>
          <p:nvPr>
            <p:ph type="ctrTitle"/>
          </p:nvPr>
        </p:nvSpPr>
        <p:spPr>
          <a:xfrm>
            <a:off x="2340078" y="2423395"/>
            <a:ext cx="9452998" cy="1563329"/>
          </a:xfrm>
        </p:spPr>
        <p:txBody>
          <a:bodyPr>
            <a:noAutofit/>
          </a:bodyPr>
          <a:lstStyle/>
          <a:p>
            <a:r>
              <a:rPr lang="en-US" sz="5400">
                <a:latin typeface="Adobe Devanagari"/>
              </a:rPr>
              <a:t>Organizational Threat profiling with Physical Security Systems</a:t>
            </a:r>
            <a:endParaRPr lang="en-US" sz="5400"/>
          </a:p>
        </p:txBody>
      </p:sp>
      <p:sp>
        <p:nvSpPr>
          <p:cNvPr id="14" name="Subtitle 13">
            <a:extLst>
              <a:ext uri="{FF2B5EF4-FFF2-40B4-BE49-F238E27FC236}">
                <a16:creationId xmlns:a16="http://schemas.microsoft.com/office/drawing/2014/main" id="{E8EE9BE1-62AC-3C08-70F9-FE2FCC250A24}"/>
              </a:ext>
            </a:extLst>
          </p:cNvPr>
          <p:cNvSpPr>
            <a:spLocks noGrp="1"/>
          </p:cNvSpPr>
          <p:nvPr>
            <p:ph type="subTitle" idx="1"/>
          </p:nvPr>
        </p:nvSpPr>
        <p:spPr>
          <a:xfrm>
            <a:off x="6043190" y="4175624"/>
            <a:ext cx="5368413" cy="763899"/>
          </a:xfrm>
        </p:spPr>
        <p:txBody>
          <a:bodyPr>
            <a:normAutofit fontScale="92500"/>
          </a:bodyPr>
          <a:lstStyle/>
          <a:p>
            <a:r>
              <a:rPr lang="en-US" sz="2800" b="0">
                <a:latin typeface="Adobe Devanagari"/>
              </a:rPr>
              <a:t>IT21058196 |</a:t>
            </a:r>
            <a:r>
              <a:rPr lang="en-US" sz="2800" b="0">
                <a:effectLst/>
                <a:latin typeface="Adobe Devanagari"/>
                <a:ea typeface="DengXian"/>
              </a:rPr>
              <a:t> </a:t>
            </a:r>
            <a:r>
              <a:rPr lang="en-US" sz="2800" b="0">
                <a:latin typeface="Adobe Devanagari"/>
                <a:ea typeface="DengXian"/>
              </a:rPr>
              <a:t>K.P.A.T. </a:t>
            </a:r>
            <a:r>
              <a:rPr lang="en-US" sz="2800" b="0" err="1">
                <a:latin typeface="Adobe Devanagari"/>
                <a:ea typeface="DengXian"/>
              </a:rPr>
              <a:t>Gunawardhana</a:t>
            </a:r>
            <a:endParaRPr lang="en-US" sz="2800" b="0">
              <a:effectLst/>
              <a:latin typeface="Adobe Devanagari"/>
              <a:ea typeface="DengXian"/>
            </a:endParaRPr>
          </a:p>
        </p:txBody>
      </p:sp>
      <p:cxnSp>
        <p:nvCxnSpPr>
          <p:cNvPr id="16" name="Straight Connector 15">
            <a:extLst>
              <a:ext uri="{FF2B5EF4-FFF2-40B4-BE49-F238E27FC236}">
                <a16:creationId xmlns:a16="http://schemas.microsoft.com/office/drawing/2014/main" id="{66B5EFE7-81BA-DCDE-27E3-C35E1C548BEA}"/>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5B37D601-5A50-B753-CFBA-40CACB17DEA7}"/>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CA540424-0956-92D0-6291-0AB5D4C3B5ED}"/>
              </a:ext>
            </a:extLst>
          </p:cNvPr>
          <p:cNvSpPr>
            <a:spLocks noGrp="1"/>
          </p:cNvSpPr>
          <p:nvPr>
            <p:ph type="body" sz="quarter" idx="12"/>
          </p:nvPr>
        </p:nvSpPr>
        <p:spPr>
          <a:xfrm>
            <a:off x="6148812" y="5151817"/>
            <a:ext cx="3168127" cy="574454"/>
          </a:xfrm>
        </p:spPr>
        <p:txBody>
          <a:bodyPr>
            <a:normAutofit/>
          </a:bodyPr>
          <a:lstStyle/>
          <a:p>
            <a:pPr marL="0" indent="0">
              <a:buNone/>
            </a:pPr>
            <a:r>
              <a:rPr lang="en-US" sz="2000" b="0">
                <a:latin typeface="Cambria"/>
                <a:ea typeface="Cambria"/>
              </a:rPr>
              <a:t>specialize in cybersecurity</a:t>
            </a:r>
            <a:endParaRPr lang="en-US" sz="2000"/>
          </a:p>
        </p:txBody>
      </p:sp>
      <p:pic>
        <p:nvPicPr>
          <p:cNvPr id="4" name="Picture 3" descr="A person in a suit&#10;&#10;Description automatically generated">
            <a:extLst>
              <a:ext uri="{FF2B5EF4-FFF2-40B4-BE49-F238E27FC236}">
                <a16:creationId xmlns:a16="http://schemas.microsoft.com/office/drawing/2014/main" id="{D2FE4953-04D7-1A00-352F-977647D3EEB7}"/>
              </a:ext>
            </a:extLst>
          </p:cNvPr>
          <p:cNvPicPr>
            <a:picLocks noChangeAspect="1"/>
          </p:cNvPicPr>
          <p:nvPr/>
        </p:nvPicPr>
        <p:blipFill>
          <a:blip r:embed="rId2"/>
          <a:stretch>
            <a:fillRect/>
          </a:stretch>
        </p:blipFill>
        <p:spPr>
          <a:xfrm>
            <a:off x="93714" y="86549"/>
            <a:ext cx="1822122" cy="2336846"/>
          </a:xfrm>
          <a:prstGeom prst="rect">
            <a:avLst/>
          </a:prstGeom>
        </p:spPr>
      </p:pic>
    </p:spTree>
    <p:extLst>
      <p:ext uri="{BB962C8B-B14F-4D97-AF65-F5344CB8AC3E}">
        <p14:creationId xmlns:p14="http://schemas.microsoft.com/office/powerpoint/2010/main" val="1337545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BD3FA-8476-18C3-3512-FC2C5BAD85F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9154129-08F9-659F-063E-9B82DDD17E0F}"/>
              </a:ext>
            </a:extLst>
          </p:cNvPr>
          <p:cNvSpPr>
            <a:spLocks noGrp="1"/>
          </p:cNvSpPr>
          <p:nvPr>
            <p:ph type="ctrTitle"/>
          </p:nvPr>
        </p:nvSpPr>
        <p:spPr>
          <a:xfrm>
            <a:off x="2567600" y="2431477"/>
            <a:ext cx="9496580" cy="1518315"/>
          </a:xfrm>
        </p:spPr>
        <p:txBody>
          <a:bodyPr>
            <a:noAutofit/>
          </a:bodyPr>
          <a:lstStyle/>
          <a:p>
            <a:r>
              <a:rPr lang="en-US" sz="5400">
                <a:latin typeface="Adobe Devanagari"/>
              </a:rPr>
              <a:t>Organizational Threat profiling with Human behavior analysis </a:t>
            </a:r>
            <a:endParaRPr lang="en-US" sz="5400"/>
          </a:p>
        </p:txBody>
      </p:sp>
      <p:sp>
        <p:nvSpPr>
          <p:cNvPr id="14" name="Subtitle 13">
            <a:extLst>
              <a:ext uri="{FF2B5EF4-FFF2-40B4-BE49-F238E27FC236}">
                <a16:creationId xmlns:a16="http://schemas.microsoft.com/office/drawing/2014/main" id="{5E868CAD-3FE7-4606-01D7-485ADD028CFF}"/>
              </a:ext>
            </a:extLst>
          </p:cNvPr>
          <p:cNvSpPr>
            <a:spLocks noGrp="1"/>
          </p:cNvSpPr>
          <p:nvPr>
            <p:ph type="subTitle" idx="1"/>
          </p:nvPr>
        </p:nvSpPr>
        <p:spPr>
          <a:xfrm>
            <a:off x="6977634" y="4264771"/>
            <a:ext cx="4786877" cy="763899"/>
          </a:xfrm>
        </p:spPr>
        <p:txBody>
          <a:bodyPr>
            <a:normAutofit/>
          </a:bodyPr>
          <a:lstStyle/>
          <a:p>
            <a:r>
              <a:rPr lang="en-US" sz="2800" b="0">
                <a:latin typeface="Adobe Devanagari"/>
              </a:rPr>
              <a:t>IT21298608|Senevirathna D.H.</a:t>
            </a:r>
            <a:endParaRPr lang="en-US" sz="2800" b="0">
              <a:effectLst/>
              <a:latin typeface="Adobe Devanagari"/>
              <a:ea typeface="DengXian"/>
            </a:endParaRPr>
          </a:p>
        </p:txBody>
      </p:sp>
      <p:sp>
        <p:nvSpPr>
          <p:cNvPr id="3" name="Text Placeholder 2">
            <a:extLst>
              <a:ext uri="{FF2B5EF4-FFF2-40B4-BE49-F238E27FC236}">
                <a16:creationId xmlns:a16="http://schemas.microsoft.com/office/drawing/2014/main" id="{9D7B4A57-54BD-FFB9-466E-FDF4006C87EF}"/>
              </a:ext>
            </a:extLst>
          </p:cNvPr>
          <p:cNvSpPr>
            <a:spLocks noGrp="1"/>
          </p:cNvSpPr>
          <p:nvPr>
            <p:ph type="body" sz="quarter" idx="12"/>
          </p:nvPr>
        </p:nvSpPr>
        <p:spPr>
          <a:xfrm>
            <a:off x="7105981" y="5013146"/>
            <a:ext cx="3444033" cy="397473"/>
          </a:xfrm>
        </p:spPr>
        <p:txBody>
          <a:bodyPr>
            <a:normAutofit/>
          </a:bodyPr>
          <a:lstStyle/>
          <a:p>
            <a:pPr marL="0" indent="0">
              <a:buNone/>
            </a:pPr>
            <a:r>
              <a:rPr lang="en-US" sz="2000" b="0">
                <a:latin typeface="Cambria"/>
                <a:ea typeface="Cambria"/>
              </a:rPr>
              <a:t>specialize in cybersecurity</a:t>
            </a:r>
            <a:endParaRPr lang="en-US" sz="2000"/>
          </a:p>
        </p:txBody>
      </p:sp>
      <p:cxnSp>
        <p:nvCxnSpPr>
          <p:cNvPr id="16" name="Straight Connector 15">
            <a:extLst>
              <a:ext uri="{FF2B5EF4-FFF2-40B4-BE49-F238E27FC236}">
                <a16:creationId xmlns:a16="http://schemas.microsoft.com/office/drawing/2014/main" id="{009E10CE-E685-32F1-B8AD-FBE310B9B3F8}"/>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43B2E440-2979-1132-555F-AAE3702D1663}"/>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pic>
        <p:nvPicPr>
          <p:cNvPr id="5" name="Picture 4" descr="A close-up of a person&#10;&#10;Description automatically generated">
            <a:extLst>
              <a:ext uri="{FF2B5EF4-FFF2-40B4-BE49-F238E27FC236}">
                <a16:creationId xmlns:a16="http://schemas.microsoft.com/office/drawing/2014/main" id="{7702E41C-A81D-7227-6D9E-809A83CB7817}"/>
              </a:ext>
            </a:extLst>
          </p:cNvPr>
          <p:cNvPicPr>
            <a:picLocks noChangeAspect="1"/>
          </p:cNvPicPr>
          <p:nvPr/>
        </p:nvPicPr>
        <p:blipFill>
          <a:blip r:embed="rId2"/>
          <a:stretch>
            <a:fillRect/>
          </a:stretch>
        </p:blipFill>
        <p:spPr>
          <a:xfrm>
            <a:off x="127820" y="100001"/>
            <a:ext cx="1822122" cy="2331476"/>
          </a:xfrm>
          <a:prstGeom prst="rect">
            <a:avLst/>
          </a:prstGeom>
        </p:spPr>
      </p:pic>
    </p:spTree>
    <p:extLst>
      <p:ext uri="{BB962C8B-B14F-4D97-AF65-F5344CB8AC3E}">
        <p14:creationId xmlns:p14="http://schemas.microsoft.com/office/powerpoint/2010/main" val="98541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C030FCD-E366-9074-BDA7-C04AF42606F2}"/>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2EF6B733-89A1-2632-B481-E35BCA90A7D7}"/>
              </a:ext>
            </a:extLst>
          </p:cNvPr>
          <p:cNvSpPr>
            <a:spLocks noGrp="1"/>
          </p:cNvSpPr>
          <p:nvPr>
            <p:ph type="sldNum" sz="quarter" idx="4"/>
          </p:nvPr>
        </p:nvSpPr>
        <p:spPr/>
        <p:txBody>
          <a:bodyPr/>
          <a:lstStyle/>
          <a:p>
            <a:fld id="{3A98EE3D-8CD1-4C3F-BD1C-C98C9596463C}" type="slidenum">
              <a:rPr lang="en-US" smtClean="0"/>
              <a:pPr/>
              <a:t>60</a:t>
            </a:fld>
            <a:endParaRPr lang="en-US"/>
          </a:p>
        </p:txBody>
      </p:sp>
      <p:sp>
        <p:nvSpPr>
          <p:cNvPr id="8" name="Title 22">
            <a:extLst>
              <a:ext uri="{FF2B5EF4-FFF2-40B4-BE49-F238E27FC236}">
                <a16:creationId xmlns:a16="http://schemas.microsoft.com/office/drawing/2014/main" id="{23EB52A9-82C3-34D7-09A8-4687AC6A1018}"/>
              </a:ext>
            </a:extLst>
          </p:cNvPr>
          <p:cNvSpPr txBox="1">
            <a:spLocks/>
          </p:cNvSpPr>
          <p:nvPr/>
        </p:nvSpPr>
        <p:spPr>
          <a:xfrm>
            <a:off x="4882967" y="343508"/>
            <a:ext cx="2433776" cy="152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kern="100">
                <a:latin typeface="Aptos" panose="020B0004020202020204" pitchFamily="34" charset="0"/>
                <a:ea typeface="Aptos" panose="020B0004020202020204" pitchFamily="34" charset="0"/>
                <a:cs typeface="Times New Roman" panose="02020603050405020304" pitchFamily="18" charset="0"/>
              </a:rPr>
              <a:t>Overview</a:t>
            </a:r>
            <a:br>
              <a:rPr lang="en-US">
                <a:cs typeface="Times New Roman" panose="02020603050405020304" pitchFamily="18" charset="0"/>
              </a:rPr>
            </a:br>
            <a:endParaRPr lang="en-US"/>
          </a:p>
        </p:txBody>
      </p:sp>
      <p:sp>
        <p:nvSpPr>
          <p:cNvPr id="12" name="Slide Number Placeholder 5">
            <a:extLst>
              <a:ext uri="{FF2B5EF4-FFF2-40B4-BE49-F238E27FC236}">
                <a16:creationId xmlns:a16="http://schemas.microsoft.com/office/drawing/2014/main" id="{18125BFA-80F4-5A4F-8EBD-2019475D7F63}"/>
              </a:ext>
            </a:extLst>
          </p:cNvPr>
          <p:cNvSpPr txBox="1">
            <a:spLocks/>
          </p:cNvSpPr>
          <p:nvPr/>
        </p:nvSpPr>
        <p:spPr>
          <a:xfrm>
            <a:off x="10920946" y="6443174"/>
            <a:ext cx="617912" cy="365125"/>
          </a:xfrm>
          <a:prstGeom prst="rect">
            <a:avLst/>
          </a:prstGeom>
        </p:spPr>
        <p:txBody>
          <a:bodyPr/>
          <a:lstStyle>
            <a:defPPr>
              <a:defRPr lang="en-US"/>
            </a:defPPr>
            <a:lvl1pPr marL="0" algn="r" defTabSz="914400" rtl="0" eaLnBrk="1" latinLnBrk="0" hangingPunct="1">
              <a:defRPr sz="11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60</a:t>
            </a:fld>
            <a:endParaRPr lang="en-US"/>
          </a:p>
        </p:txBody>
      </p:sp>
      <p:grpSp>
        <p:nvGrpSpPr>
          <p:cNvPr id="16" name="Group 15">
            <a:extLst>
              <a:ext uri="{FF2B5EF4-FFF2-40B4-BE49-F238E27FC236}">
                <a16:creationId xmlns:a16="http://schemas.microsoft.com/office/drawing/2014/main" id="{C4DFB7F6-0EBC-EBE7-6221-3561E1B141E2}"/>
              </a:ext>
            </a:extLst>
          </p:cNvPr>
          <p:cNvGrpSpPr/>
          <p:nvPr/>
        </p:nvGrpSpPr>
        <p:grpSpPr>
          <a:xfrm>
            <a:off x="0" y="6184640"/>
            <a:ext cx="12521471" cy="675048"/>
            <a:chOff x="9978" y="4726959"/>
            <a:chExt cx="9390744" cy="438766"/>
          </a:xfrm>
        </p:grpSpPr>
        <p:pic>
          <p:nvPicPr>
            <p:cNvPr id="14" name="Picture 5">
              <a:extLst>
                <a:ext uri="{FF2B5EF4-FFF2-40B4-BE49-F238E27FC236}">
                  <a16:creationId xmlns:a16="http://schemas.microsoft.com/office/drawing/2014/main" id="{1D9DC477-30CA-B170-03F2-5C78A2A23303}"/>
                </a:ext>
              </a:extLst>
            </p:cNvPr>
            <p:cNvPicPr>
              <a:picLocks noChangeAspect="1"/>
            </p:cNvPicPr>
            <p:nvPr/>
          </p:nvPicPr>
          <p:blipFill>
            <a:blip r:embed="rId2"/>
            <a:stretch>
              <a:fillRect/>
            </a:stretch>
          </p:blipFill>
          <p:spPr>
            <a:xfrm>
              <a:off x="9978" y="4726959"/>
              <a:ext cx="2825730" cy="437746"/>
            </a:xfrm>
            <a:prstGeom prst="rect">
              <a:avLst/>
            </a:prstGeom>
          </p:spPr>
        </p:pic>
        <p:sp>
          <p:nvSpPr>
            <p:cNvPr id="15" name="Date Placeholder 4">
              <a:extLst>
                <a:ext uri="{FF2B5EF4-FFF2-40B4-BE49-F238E27FC236}">
                  <a16:creationId xmlns:a16="http://schemas.microsoft.com/office/drawing/2014/main" id="{59D7446A-D0C0-065A-3036-BF33C15E556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8" name="TextBox 17">
            <a:extLst>
              <a:ext uri="{FF2B5EF4-FFF2-40B4-BE49-F238E27FC236}">
                <a16:creationId xmlns:a16="http://schemas.microsoft.com/office/drawing/2014/main" id="{C9873314-F75C-0579-B80A-B6302027F3A4}"/>
              </a:ext>
            </a:extLst>
          </p:cNvPr>
          <p:cNvSpPr txBox="1"/>
          <p:nvPr/>
        </p:nvSpPr>
        <p:spPr>
          <a:xfrm>
            <a:off x="1694148" y="1507717"/>
            <a:ext cx="8801263"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This project uses deep learning to profile organizational threats in physical security, utilizing the UCF-Crime dataset. </a:t>
            </a:r>
            <a:endParaRPr lang="en-US"/>
          </a:p>
          <a:p>
            <a:pPr marL="342900" indent="-342900">
              <a:buFont typeface="Arial"/>
              <a:buChar char="•"/>
            </a:pPr>
            <a:r>
              <a:rPr lang="en-US" sz="2000">
                <a:ea typeface="+mn-lt"/>
                <a:cs typeface="+mn-lt"/>
              </a:rPr>
              <a:t>The model is based on </a:t>
            </a:r>
            <a:r>
              <a:rPr lang="en-US" sz="2000" b="1">
                <a:ea typeface="+mn-lt"/>
                <a:cs typeface="+mn-lt"/>
              </a:rPr>
              <a:t>DenseNet121</a:t>
            </a:r>
            <a:r>
              <a:rPr lang="en-US" sz="2000">
                <a:ea typeface="+mn-lt"/>
                <a:cs typeface="+mn-lt"/>
              </a:rPr>
              <a:t>, a pre-trained network for feature extraction, followed by custom layers for classification. </a:t>
            </a:r>
          </a:p>
          <a:p>
            <a:pPr marL="342900" indent="-342900">
              <a:buFont typeface="Arial"/>
              <a:buChar char="•"/>
            </a:pPr>
            <a:r>
              <a:rPr lang="en-US" sz="2000">
                <a:ea typeface="+mn-lt"/>
                <a:cs typeface="+mn-lt"/>
              </a:rPr>
              <a:t>Images are preprocessed through resizing, augmentation, and normalization. </a:t>
            </a:r>
          </a:p>
          <a:p>
            <a:pPr marL="342900" indent="-342900">
              <a:buFont typeface="Arial"/>
              <a:buChar char="•"/>
            </a:pPr>
            <a:r>
              <a:rPr lang="en-US" sz="2000">
                <a:ea typeface="+mn-lt"/>
                <a:cs typeface="+mn-lt"/>
              </a:rPr>
              <a:t>The model is trained with the </a:t>
            </a:r>
            <a:r>
              <a:rPr lang="en-US" sz="2000" b="1">
                <a:ea typeface="+mn-lt"/>
                <a:cs typeface="+mn-lt"/>
              </a:rPr>
              <a:t>Adam optimizer</a:t>
            </a:r>
            <a:r>
              <a:rPr lang="en-US" sz="2000">
                <a:ea typeface="+mn-lt"/>
                <a:cs typeface="+mn-lt"/>
              </a:rPr>
              <a:t>, with performance evaluated using </a:t>
            </a:r>
            <a:r>
              <a:rPr lang="en-US" sz="2000" b="1">
                <a:ea typeface="+mn-lt"/>
                <a:cs typeface="+mn-lt"/>
              </a:rPr>
              <a:t>accuracy</a:t>
            </a:r>
            <a:r>
              <a:rPr lang="en-US" sz="2000">
                <a:ea typeface="+mn-lt"/>
                <a:cs typeface="+mn-lt"/>
              </a:rPr>
              <a:t>, </a:t>
            </a:r>
            <a:r>
              <a:rPr lang="en-US" sz="2000" b="1">
                <a:ea typeface="+mn-lt"/>
                <a:cs typeface="+mn-lt"/>
              </a:rPr>
              <a:t>AUC</a:t>
            </a:r>
            <a:r>
              <a:rPr lang="en-US" sz="2000">
                <a:ea typeface="+mn-lt"/>
                <a:cs typeface="+mn-lt"/>
              </a:rPr>
              <a:t>, </a:t>
            </a:r>
            <a:r>
              <a:rPr lang="en-US" sz="2000" b="1">
                <a:ea typeface="+mn-lt"/>
                <a:cs typeface="+mn-lt"/>
              </a:rPr>
              <a:t>precision</a:t>
            </a:r>
            <a:r>
              <a:rPr lang="en-US" sz="2000">
                <a:ea typeface="+mn-lt"/>
                <a:cs typeface="+mn-lt"/>
              </a:rPr>
              <a:t>, and </a:t>
            </a:r>
            <a:r>
              <a:rPr lang="en-US" sz="2000" b="1">
                <a:ea typeface="+mn-lt"/>
                <a:cs typeface="+mn-lt"/>
              </a:rPr>
              <a:t>recall</a:t>
            </a:r>
            <a:r>
              <a:rPr lang="en-US" sz="2000">
                <a:ea typeface="+mn-lt"/>
                <a:cs typeface="+mn-lt"/>
              </a:rPr>
              <a:t>. </a:t>
            </a:r>
          </a:p>
          <a:p>
            <a:pPr marL="342900" indent="-342900">
              <a:buFont typeface="Arial"/>
              <a:buChar char="•"/>
            </a:pPr>
            <a:r>
              <a:rPr lang="en-US" sz="2000">
                <a:ea typeface="+mn-lt"/>
                <a:cs typeface="+mn-lt"/>
              </a:rPr>
              <a:t>After training, the model is saved in both </a:t>
            </a:r>
            <a:r>
              <a:rPr lang="en-US" sz="2000" b="1">
                <a:ea typeface="+mn-lt"/>
                <a:cs typeface="+mn-lt"/>
              </a:rPr>
              <a:t>TensorFlow </a:t>
            </a:r>
            <a:r>
              <a:rPr lang="en-US" sz="2000" b="1" err="1">
                <a:ea typeface="+mn-lt"/>
                <a:cs typeface="+mn-lt"/>
              </a:rPr>
              <a:t>SavedModel</a:t>
            </a:r>
            <a:r>
              <a:rPr lang="en-US" sz="2000">
                <a:ea typeface="+mn-lt"/>
                <a:cs typeface="+mn-lt"/>
              </a:rPr>
              <a:t> and </a:t>
            </a:r>
            <a:r>
              <a:rPr lang="en-US" sz="2000" b="1" err="1">
                <a:ea typeface="+mn-lt"/>
                <a:cs typeface="+mn-lt"/>
              </a:rPr>
              <a:t>Keras</a:t>
            </a:r>
            <a:r>
              <a:rPr lang="en-US" sz="2000" b="1">
                <a:ea typeface="+mn-lt"/>
                <a:cs typeface="+mn-lt"/>
              </a:rPr>
              <a:t> </a:t>
            </a:r>
            <a:r>
              <a:rPr lang="en-US" sz="2000" b="1">
                <a:latin typeface="Consolas"/>
              </a:rPr>
              <a:t>.h5</a:t>
            </a:r>
            <a:r>
              <a:rPr lang="en-US" sz="2000">
                <a:ea typeface="+mn-lt"/>
                <a:cs typeface="+mn-lt"/>
              </a:rPr>
              <a:t> formats. </a:t>
            </a:r>
          </a:p>
          <a:p>
            <a:pPr marL="342900" indent="-342900">
              <a:buFont typeface="Arial"/>
              <a:buChar char="•"/>
            </a:pPr>
            <a:r>
              <a:rPr lang="en-US" sz="2000">
                <a:ea typeface="+mn-lt"/>
                <a:cs typeface="+mn-lt"/>
              </a:rPr>
              <a:t>Real-time predictions are made by preprocessing input images and classifying them into 14 security threat categories, providing an effective solution for threat detection.</a:t>
            </a:r>
            <a:endParaRPr lang="en-US" sz="2000"/>
          </a:p>
          <a:p>
            <a:pPr algn="l"/>
            <a:endParaRPr lang="en-US"/>
          </a:p>
        </p:txBody>
      </p:sp>
      <p:sp>
        <p:nvSpPr>
          <p:cNvPr id="2" name="Rectangle 1">
            <a:extLst>
              <a:ext uri="{FF2B5EF4-FFF2-40B4-BE49-F238E27FC236}">
                <a16:creationId xmlns:a16="http://schemas.microsoft.com/office/drawing/2014/main" id="{C65350B0-BD77-5C14-5247-A6981C69DADA}"/>
              </a:ext>
            </a:extLst>
          </p:cNvPr>
          <p:cNvSpPr/>
          <p:nvPr/>
        </p:nvSpPr>
        <p:spPr>
          <a:xfrm>
            <a:off x="3723415" y="65144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 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457031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6A80C-2D59-817A-02E3-0056A3EE55D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68D618E-5298-081B-6F10-3A7778041ED4}"/>
              </a:ext>
            </a:extLst>
          </p:cNvPr>
          <p:cNvSpPr>
            <a:spLocks noGrp="1"/>
          </p:cNvSpPr>
          <p:nvPr>
            <p:ph type="ctrTitle"/>
          </p:nvPr>
        </p:nvSpPr>
        <p:spPr>
          <a:xfrm>
            <a:off x="613813" y="509585"/>
            <a:ext cx="6732237" cy="1524000"/>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12" name="Freeform: Shape 11">
            <a:extLst>
              <a:ext uri="{FF2B5EF4-FFF2-40B4-BE49-F238E27FC236}">
                <a16:creationId xmlns:a16="http://schemas.microsoft.com/office/drawing/2014/main" id="{45D55A34-317D-3B54-40BF-2B35AD107CC1}"/>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356D8EA-B9B9-BF86-C46D-7CD7E8C3D86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CBCEECA5-1119-07C5-A15F-922F0ECB018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61</a:t>
            </a:fld>
            <a:endParaRPr lang="en-US"/>
          </a:p>
        </p:txBody>
      </p:sp>
      <p:grpSp>
        <p:nvGrpSpPr>
          <p:cNvPr id="10" name="Group 9">
            <a:extLst>
              <a:ext uri="{FF2B5EF4-FFF2-40B4-BE49-F238E27FC236}">
                <a16:creationId xmlns:a16="http://schemas.microsoft.com/office/drawing/2014/main" id="{E0E51D0E-E060-9D45-379B-F36C1EE543F5}"/>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4076CEB-15E1-DBDC-0C87-B23AF78A0431}"/>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0CF8D8-B988-9F99-B105-A8F50F9FDCF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Content Placeholder 3">
            <a:extLst>
              <a:ext uri="{FF2B5EF4-FFF2-40B4-BE49-F238E27FC236}">
                <a16:creationId xmlns:a16="http://schemas.microsoft.com/office/drawing/2014/main" id="{CB63F0C9-7531-9806-78F5-BB23ED3F407A}"/>
              </a:ext>
            </a:extLst>
          </p:cNvPr>
          <p:cNvSpPr>
            <a:spLocks noGrp="1"/>
          </p:cNvSpPr>
          <p:nvPr>
            <p:ph sz="quarter" idx="17"/>
          </p:nvPr>
        </p:nvSpPr>
        <p:spPr>
          <a:xfrm>
            <a:off x="610707" y="1675691"/>
            <a:ext cx="5797550" cy="3051762"/>
          </a:xfrm>
        </p:spPr>
        <p:txBody>
          <a:bodyPr vert="horz" lIns="0" tIns="45720" rIns="0" bIns="45720" rtlCol="0" anchor="t">
            <a:normAutofit/>
          </a:bodyPr>
          <a:lstStyle/>
          <a:p>
            <a:r>
              <a:rPr lang="en-US" sz="1800">
                <a:solidFill>
                  <a:srgbClr val="3C4043"/>
                </a:solidFill>
                <a:ea typeface="+mn-lt"/>
                <a:cs typeface="+mn-lt"/>
              </a:rPr>
              <a:t>The dataset contains extracted images from the UCF crime dataset used for Real-world Anomaly Detection in Surveillance Videos.</a:t>
            </a:r>
            <a:endParaRPr lang="en-US"/>
          </a:p>
        </p:txBody>
      </p:sp>
      <p:pic>
        <p:nvPicPr>
          <p:cNvPr id="5" name="Picture 4" descr="A screenshot of a computer&#10;&#10;Description automatically generated">
            <a:extLst>
              <a:ext uri="{FF2B5EF4-FFF2-40B4-BE49-F238E27FC236}">
                <a16:creationId xmlns:a16="http://schemas.microsoft.com/office/drawing/2014/main" id="{D8F94F0E-6F5D-75BB-437D-2A5EE2D2BD43}"/>
              </a:ext>
            </a:extLst>
          </p:cNvPr>
          <p:cNvPicPr>
            <a:picLocks noChangeAspect="1"/>
          </p:cNvPicPr>
          <p:nvPr/>
        </p:nvPicPr>
        <p:blipFill>
          <a:blip r:embed="rId5"/>
          <a:stretch>
            <a:fillRect/>
          </a:stretch>
        </p:blipFill>
        <p:spPr>
          <a:xfrm>
            <a:off x="523387" y="2567965"/>
            <a:ext cx="6739304" cy="3138610"/>
          </a:xfrm>
          <a:prstGeom prst="rect">
            <a:avLst/>
          </a:prstGeom>
        </p:spPr>
      </p:pic>
      <p:sp>
        <p:nvSpPr>
          <p:cNvPr id="2" name="Rectangle 1">
            <a:extLst>
              <a:ext uri="{FF2B5EF4-FFF2-40B4-BE49-F238E27FC236}">
                <a16:creationId xmlns:a16="http://schemas.microsoft.com/office/drawing/2014/main" id="{4CE5023B-0810-8225-39A9-6C4BB184AA60}"/>
              </a:ext>
            </a:extLst>
          </p:cNvPr>
          <p:cNvSpPr/>
          <p:nvPr/>
        </p:nvSpPr>
        <p:spPr>
          <a:xfrm>
            <a:off x="3825566" y="655322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15233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1822C9-9B08-4042-4DA5-AB30169965EA}"/>
              </a:ext>
            </a:extLst>
          </p:cNvPr>
          <p:cNvSpPr>
            <a:spLocks noGrp="1"/>
          </p:cNvSpPr>
          <p:nvPr>
            <p:ph sz="quarter" idx="17"/>
          </p:nvPr>
        </p:nvSpPr>
        <p:spPr>
          <a:xfrm>
            <a:off x="708399" y="2115307"/>
            <a:ext cx="5885473" cy="3598838"/>
          </a:xfrm>
        </p:spPr>
        <p:txBody>
          <a:bodyPr vert="horz" lIns="0" tIns="45720" rIns="0" bIns="45720" rtlCol="0" anchor="t">
            <a:normAutofit/>
          </a:bodyPr>
          <a:lstStyle/>
          <a:p>
            <a:pPr>
              <a:buFont typeface="Arial" panose="020F0502020204030204" pitchFamily="34" charset="0"/>
              <a:buChar char="•"/>
            </a:pPr>
            <a:r>
              <a:rPr lang="en-US" sz="1800">
                <a:solidFill>
                  <a:srgbClr val="3C4043"/>
                </a:solidFill>
                <a:ea typeface="+mn-lt"/>
                <a:cs typeface="+mn-lt"/>
              </a:rPr>
              <a:t>All the images are of size 64*64 and in </a:t>
            </a:r>
            <a:r>
              <a:rPr lang="en-US" sz="1800">
                <a:solidFill>
                  <a:srgbClr val="3C4043"/>
                </a:solidFill>
                <a:latin typeface="Roboto Mono"/>
                <a:ea typeface="Roboto Mono"/>
              </a:rPr>
              <a:t>.</a:t>
            </a:r>
            <a:r>
              <a:rPr lang="en-US" sz="1800" err="1">
                <a:solidFill>
                  <a:srgbClr val="3C4043"/>
                </a:solidFill>
                <a:latin typeface="Roboto Mono"/>
                <a:ea typeface="Roboto Mono"/>
              </a:rPr>
              <a:t>png</a:t>
            </a:r>
            <a:r>
              <a:rPr lang="en-US" sz="1800">
                <a:solidFill>
                  <a:srgbClr val="3C4043"/>
                </a:solidFill>
                <a:ea typeface="+mn-lt"/>
                <a:cs typeface="+mn-lt"/>
              </a:rPr>
              <a:t> format</a:t>
            </a:r>
          </a:p>
          <a:p>
            <a:pPr>
              <a:buFont typeface="Arial" panose="020F0502020204030204" pitchFamily="34" charset="0"/>
              <a:buChar char="•"/>
            </a:pPr>
            <a:r>
              <a:rPr lang="en-US" sz="1800">
                <a:solidFill>
                  <a:srgbClr val="3C4043"/>
                </a:solidFill>
                <a:ea typeface="+mn-lt"/>
                <a:cs typeface="+mn-lt"/>
              </a:rPr>
              <a:t>This Dataset contains a total of 14 classes: </a:t>
            </a:r>
            <a:r>
              <a:rPr lang="en-US" sz="1800" b="1">
                <a:solidFill>
                  <a:srgbClr val="3C4043"/>
                </a:solidFill>
                <a:ea typeface="+mn-lt"/>
                <a:cs typeface="+mn-lt"/>
              </a:rPr>
              <a:t>Abuse</a:t>
            </a:r>
            <a:r>
              <a:rPr lang="en-US" sz="1800">
                <a:solidFill>
                  <a:srgbClr val="3C4043"/>
                </a:solidFill>
                <a:ea typeface="+mn-lt"/>
                <a:cs typeface="+mn-lt"/>
              </a:rPr>
              <a:t>, </a:t>
            </a:r>
            <a:r>
              <a:rPr lang="en-US" sz="1800" b="1">
                <a:solidFill>
                  <a:srgbClr val="3C4043"/>
                </a:solidFill>
                <a:ea typeface="+mn-lt"/>
                <a:cs typeface="+mn-lt"/>
              </a:rPr>
              <a:t>Arrest</a:t>
            </a:r>
            <a:r>
              <a:rPr lang="en-US" sz="1800">
                <a:solidFill>
                  <a:srgbClr val="3C4043"/>
                </a:solidFill>
                <a:ea typeface="+mn-lt"/>
                <a:cs typeface="+mn-lt"/>
              </a:rPr>
              <a:t>, </a:t>
            </a:r>
            <a:r>
              <a:rPr lang="en-US" sz="1800" b="1">
                <a:solidFill>
                  <a:srgbClr val="3C4043"/>
                </a:solidFill>
                <a:ea typeface="+mn-lt"/>
                <a:cs typeface="+mn-lt"/>
              </a:rPr>
              <a:t>Arson</a:t>
            </a:r>
            <a:r>
              <a:rPr lang="en-US" sz="1800">
                <a:solidFill>
                  <a:srgbClr val="3C4043"/>
                </a:solidFill>
                <a:ea typeface="+mn-lt"/>
                <a:cs typeface="+mn-lt"/>
              </a:rPr>
              <a:t>, </a:t>
            </a:r>
            <a:r>
              <a:rPr lang="en-US" sz="1800" b="1">
                <a:solidFill>
                  <a:srgbClr val="3C4043"/>
                </a:solidFill>
                <a:ea typeface="+mn-lt"/>
                <a:cs typeface="+mn-lt"/>
              </a:rPr>
              <a:t>Assault</a:t>
            </a:r>
            <a:r>
              <a:rPr lang="en-US" sz="1800">
                <a:solidFill>
                  <a:srgbClr val="3C4043"/>
                </a:solidFill>
                <a:ea typeface="+mn-lt"/>
                <a:cs typeface="+mn-lt"/>
              </a:rPr>
              <a:t>, </a:t>
            </a:r>
            <a:r>
              <a:rPr lang="en-US" sz="1800" b="1">
                <a:solidFill>
                  <a:srgbClr val="3C4043"/>
                </a:solidFill>
                <a:ea typeface="+mn-lt"/>
                <a:cs typeface="+mn-lt"/>
              </a:rPr>
              <a:t>Burglary</a:t>
            </a:r>
            <a:r>
              <a:rPr lang="en-US" sz="1800">
                <a:solidFill>
                  <a:srgbClr val="3C4043"/>
                </a:solidFill>
                <a:ea typeface="+mn-lt"/>
                <a:cs typeface="+mn-lt"/>
              </a:rPr>
              <a:t>, </a:t>
            </a:r>
            <a:r>
              <a:rPr lang="en-US" sz="1800" b="1">
                <a:solidFill>
                  <a:srgbClr val="3C4043"/>
                </a:solidFill>
                <a:ea typeface="+mn-lt"/>
                <a:cs typeface="+mn-lt"/>
              </a:rPr>
              <a:t>Explosion</a:t>
            </a:r>
            <a:r>
              <a:rPr lang="en-US" sz="1800">
                <a:solidFill>
                  <a:srgbClr val="3C4043"/>
                </a:solidFill>
                <a:ea typeface="+mn-lt"/>
                <a:cs typeface="+mn-lt"/>
              </a:rPr>
              <a:t>, </a:t>
            </a:r>
            <a:r>
              <a:rPr lang="en-US" sz="1800" b="1">
                <a:solidFill>
                  <a:srgbClr val="3C4043"/>
                </a:solidFill>
                <a:ea typeface="+mn-lt"/>
                <a:cs typeface="+mn-lt"/>
              </a:rPr>
              <a:t>Fighting</a:t>
            </a:r>
            <a:r>
              <a:rPr lang="en-US" sz="1800">
                <a:solidFill>
                  <a:srgbClr val="3C4043"/>
                </a:solidFill>
                <a:ea typeface="+mn-lt"/>
                <a:cs typeface="+mn-lt"/>
              </a:rPr>
              <a:t>, </a:t>
            </a:r>
            <a:r>
              <a:rPr lang="en-US" sz="1800" b="1">
                <a:solidFill>
                  <a:srgbClr val="3C4043"/>
                </a:solidFill>
                <a:ea typeface="+mn-lt"/>
                <a:cs typeface="+mn-lt"/>
              </a:rPr>
              <a:t>Normal Videos</a:t>
            </a:r>
            <a:r>
              <a:rPr lang="en-US" sz="1800">
                <a:solidFill>
                  <a:srgbClr val="3C4043"/>
                </a:solidFill>
                <a:ea typeface="+mn-lt"/>
                <a:cs typeface="+mn-lt"/>
              </a:rPr>
              <a:t>, </a:t>
            </a:r>
            <a:r>
              <a:rPr lang="en-US" sz="1800" b="1">
                <a:solidFill>
                  <a:srgbClr val="3C4043"/>
                </a:solidFill>
                <a:ea typeface="+mn-lt"/>
                <a:cs typeface="+mn-lt"/>
              </a:rPr>
              <a:t>Road Accidents</a:t>
            </a:r>
            <a:r>
              <a:rPr lang="en-US" sz="1800">
                <a:solidFill>
                  <a:srgbClr val="3C4043"/>
                </a:solidFill>
                <a:ea typeface="+mn-lt"/>
                <a:cs typeface="+mn-lt"/>
              </a:rPr>
              <a:t>, </a:t>
            </a:r>
            <a:r>
              <a:rPr lang="en-US" sz="1800" b="1">
                <a:solidFill>
                  <a:srgbClr val="3C4043"/>
                </a:solidFill>
                <a:ea typeface="+mn-lt"/>
                <a:cs typeface="+mn-lt"/>
              </a:rPr>
              <a:t>Robbery</a:t>
            </a:r>
            <a:r>
              <a:rPr lang="en-US" sz="1800">
                <a:solidFill>
                  <a:srgbClr val="3C4043"/>
                </a:solidFill>
                <a:ea typeface="+mn-lt"/>
                <a:cs typeface="+mn-lt"/>
              </a:rPr>
              <a:t>, </a:t>
            </a:r>
            <a:r>
              <a:rPr lang="en-US" sz="1800" b="1">
                <a:solidFill>
                  <a:srgbClr val="3C4043"/>
                </a:solidFill>
                <a:ea typeface="+mn-lt"/>
                <a:cs typeface="+mn-lt"/>
              </a:rPr>
              <a:t>Shooting</a:t>
            </a:r>
            <a:r>
              <a:rPr lang="en-US" sz="1800">
                <a:solidFill>
                  <a:srgbClr val="3C4043"/>
                </a:solidFill>
                <a:ea typeface="+mn-lt"/>
                <a:cs typeface="+mn-lt"/>
              </a:rPr>
              <a:t>, </a:t>
            </a:r>
            <a:r>
              <a:rPr lang="en-US" sz="1800" b="1">
                <a:solidFill>
                  <a:srgbClr val="3C4043"/>
                </a:solidFill>
                <a:ea typeface="+mn-lt"/>
                <a:cs typeface="+mn-lt"/>
              </a:rPr>
              <a:t>Shoplifting</a:t>
            </a:r>
            <a:r>
              <a:rPr lang="en-US" sz="1800">
                <a:solidFill>
                  <a:srgbClr val="3C4043"/>
                </a:solidFill>
                <a:ea typeface="+mn-lt"/>
                <a:cs typeface="+mn-lt"/>
              </a:rPr>
              <a:t>, </a:t>
            </a:r>
            <a:r>
              <a:rPr lang="en-US" sz="1800" b="1">
                <a:solidFill>
                  <a:srgbClr val="3C4043"/>
                </a:solidFill>
                <a:ea typeface="+mn-lt"/>
                <a:cs typeface="+mn-lt"/>
              </a:rPr>
              <a:t>Stealing</a:t>
            </a:r>
            <a:r>
              <a:rPr lang="en-US" sz="1800">
                <a:solidFill>
                  <a:srgbClr val="3C4043"/>
                </a:solidFill>
                <a:ea typeface="+mn-lt"/>
                <a:cs typeface="+mn-lt"/>
              </a:rPr>
              <a:t>, and </a:t>
            </a:r>
            <a:r>
              <a:rPr lang="en-US" sz="1800" b="1">
                <a:solidFill>
                  <a:srgbClr val="3C4043"/>
                </a:solidFill>
                <a:ea typeface="+mn-lt"/>
                <a:cs typeface="+mn-lt"/>
              </a:rPr>
              <a:t>Vandalism</a:t>
            </a:r>
            <a:r>
              <a:rPr lang="en-US" sz="1800">
                <a:solidFill>
                  <a:srgbClr val="3C4043"/>
                </a:solidFill>
                <a:ea typeface="+mn-lt"/>
                <a:cs typeface="+mn-lt"/>
              </a:rPr>
              <a:t>.</a:t>
            </a:r>
          </a:p>
          <a:p>
            <a:pPr>
              <a:buFont typeface="Arial" panose="020F0502020204030204" pitchFamily="34" charset="0"/>
              <a:buChar char="•"/>
            </a:pPr>
            <a:r>
              <a:rPr lang="en-US" sz="1800">
                <a:solidFill>
                  <a:srgbClr val="3C4043"/>
                </a:solidFill>
                <a:ea typeface="+mn-lt"/>
                <a:cs typeface="+mn-lt"/>
              </a:rPr>
              <a:t>The total image count for the train subset is 1,266,345.</a:t>
            </a:r>
          </a:p>
          <a:p>
            <a:pPr>
              <a:buFont typeface="Arial" panose="020F0502020204030204" pitchFamily="34" charset="0"/>
              <a:buChar char="•"/>
            </a:pPr>
            <a:r>
              <a:rPr lang="en-US" sz="1800">
                <a:solidFill>
                  <a:srgbClr val="3C4043"/>
                </a:solidFill>
                <a:ea typeface="+mn-lt"/>
                <a:cs typeface="+mn-lt"/>
              </a:rPr>
              <a:t>The total image count for the test subset is 111,308.</a:t>
            </a:r>
            <a:endParaRPr lang="en-US" sz="1800">
              <a:solidFill>
                <a:srgbClr val="3C4043"/>
              </a:solidFill>
            </a:endParaRPr>
          </a:p>
        </p:txBody>
      </p:sp>
      <p:sp>
        <p:nvSpPr>
          <p:cNvPr id="5" name="Footer Placeholder 4">
            <a:extLst>
              <a:ext uri="{FF2B5EF4-FFF2-40B4-BE49-F238E27FC236}">
                <a16:creationId xmlns:a16="http://schemas.microsoft.com/office/drawing/2014/main" id="{FC49E85C-F12E-F9B8-EA66-62768CD3B9C8}"/>
              </a:ext>
            </a:extLst>
          </p:cNvPr>
          <p:cNvSpPr>
            <a:spLocks noGrp="1"/>
          </p:cNvSpPr>
          <p:nvPr>
            <p:ph type="ftr" sz="quarter" idx="3"/>
          </p:nvPr>
        </p:nvSpPr>
        <p:spPr/>
        <p:txBody>
          <a:bodyPr lIns="91440" tIns="45720" rIns="91440" bIns="45720" anchor="t"/>
          <a:lstStyle/>
          <a:p>
            <a:r>
              <a:rPr lang="en-US"/>
              <a:t>Addfooter here</a:t>
            </a:r>
          </a:p>
        </p:txBody>
      </p:sp>
      <p:sp>
        <p:nvSpPr>
          <p:cNvPr id="6" name="Slide Number Placeholder 5">
            <a:extLst>
              <a:ext uri="{FF2B5EF4-FFF2-40B4-BE49-F238E27FC236}">
                <a16:creationId xmlns:a16="http://schemas.microsoft.com/office/drawing/2014/main" id="{FB35B16C-7831-FE3F-F054-4639F9A439E4}"/>
              </a:ext>
            </a:extLst>
          </p:cNvPr>
          <p:cNvSpPr>
            <a:spLocks noGrp="1"/>
          </p:cNvSpPr>
          <p:nvPr>
            <p:ph type="sldNum" sz="quarter" idx="4"/>
          </p:nvPr>
        </p:nvSpPr>
        <p:spPr/>
        <p:txBody>
          <a:bodyPr/>
          <a:lstStyle/>
          <a:p>
            <a:fld id="{3A98EE3D-8CD1-4C3F-BD1C-C98C9596463C}" type="slidenum">
              <a:rPr lang="en-US" smtClean="0"/>
              <a:pPr/>
              <a:t>62</a:t>
            </a:fld>
            <a:endParaRPr lang="en-US"/>
          </a:p>
        </p:txBody>
      </p:sp>
      <p:grpSp>
        <p:nvGrpSpPr>
          <p:cNvPr id="10" name="Group 9">
            <a:extLst>
              <a:ext uri="{FF2B5EF4-FFF2-40B4-BE49-F238E27FC236}">
                <a16:creationId xmlns:a16="http://schemas.microsoft.com/office/drawing/2014/main" id="{F481AEA3-FA2F-7F43-D8AB-B5AAE57CA9CB}"/>
              </a:ext>
            </a:extLst>
          </p:cNvPr>
          <p:cNvGrpSpPr/>
          <p:nvPr/>
        </p:nvGrpSpPr>
        <p:grpSpPr>
          <a:xfrm>
            <a:off x="0" y="6184643"/>
            <a:ext cx="12193387" cy="673479"/>
            <a:chOff x="9978" y="4726959"/>
            <a:chExt cx="9144691" cy="437746"/>
          </a:xfrm>
        </p:grpSpPr>
        <p:pic>
          <p:nvPicPr>
            <p:cNvPr id="8" name="Picture 5">
              <a:extLst>
                <a:ext uri="{FF2B5EF4-FFF2-40B4-BE49-F238E27FC236}">
                  <a16:creationId xmlns:a16="http://schemas.microsoft.com/office/drawing/2014/main" id="{28C0AF1F-F64B-61F7-D2FF-46CA323C21AF}"/>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572305D-50D3-E5E1-CD78-3AEFD6FA91F8}"/>
                </a:ext>
              </a:extLst>
            </p:cNvPr>
            <p:cNvSpPr txBox="1">
              <a:spLocks/>
            </p:cNvSpPr>
            <p:nvPr/>
          </p:nvSpPr>
          <p:spPr>
            <a:xfrm>
              <a:off x="7859269" y="4772026"/>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2" name="Title 22">
            <a:extLst>
              <a:ext uri="{FF2B5EF4-FFF2-40B4-BE49-F238E27FC236}">
                <a16:creationId xmlns:a16="http://schemas.microsoft.com/office/drawing/2014/main" id="{7A2678F6-7940-0BED-F656-B02A77549C84}"/>
              </a:ext>
            </a:extLst>
          </p:cNvPr>
          <p:cNvSpPr>
            <a:spLocks noGrp="1"/>
          </p:cNvSpPr>
          <p:nvPr>
            <p:ph type="ctrTitle"/>
          </p:nvPr>
        </p:nvSpPr>
        <p:spPr>
          <a:xfrm>
            <a:off x="613813" y="509585"/>
            <a:ext cx="6732237" cy="1524000"/>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2" name="Rectangle 1">
            <a:extLst>
              <a:ext uri="{FF2B5EF4-FFF2-40B4-BE49-F238E27FC236}">
                <a16:creationId xmlns:a16="http://schemas.microsoft.com/office/drawing/2014/main" id="{C5104468-106E-ABA8-6917-0B3BEF54534A}"/>
              </a:ext>
            </a:extLst>
          </p:cNvPr>
          <p:cNvSpPr/>
          <p:nvPr/>
        </p:nvSpPr>
        <p:spPr>
          <a:xfrm>
            <a:off x="3937867" y="65213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327420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1933-4049-8698-D93D-74F3513A154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0BD0553-0F13-D611-C406-8E6F9B801A91}"/>
              </a:ext>
            </a:extLst>
          </p:cNvPr>
          <p:cNvSpPr>
            <a:spLocks noGrp="1"/>
          </p:cNvSpPr>
          <p:nvPr>
            <p:ph type="ctrTitle"/>
          </p:nvPr>
        </p:nvSpPr>
        <p:spPr>
          <a:xfrm>
            <a:off x="525890" y="284892"/>
            <a:ext cx="7103467" cy="928077"/>
          </a:xfrm>
        </p:spPr>
        <p:txBody>
          <a:bodyPr>
            <a:normAutofit fontScale="90000"/>
          </a:bodyPr>
          <a:lstStyle/>
          <a:p>
            <a:r>
              <a:rPr lang="en-US" b="1" kern="100">
                <a:latin typeface="Aptos"/>
                <a:cs typeface="Times New Roman"/>
              </a:rPr>
              <a:t>Data Loading and Pre-Processing</a:t>
            </a:r>
          </a:p>
        </p:txBody>
      </p:sp>
      <p:sp>
        <p:nvSpPr>
          <p:cNvPr id="12" name="Freeform: Shape 11">
            <a:extLst>
              <a:ext uri="{FF2B5EF4-FFF2-40B4-BE49-F238E27FC236}">
                <a16:creationId xmlns:a16="http://schemas.microsoft.com/office/drawing/2014/main" id="{6B80D4F5-1AF1-43AE-A6B0-A70A0FE6BA61}"/>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84C51DF-4374-126F-F896-6E40B5FAC7A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7D4660D-A276-AA8B-1978-D78F4D8217D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63</a:t>
            </a:fld>
            <a:endParaRPr lang="en-US"/>
          </a:p>
        </p:txBody>
      </p:sp>
      <p:grpSp>
        <p:nvGrpSpPr>
          <p:cNvPr id="10" name="Group 9">
            <a:extLst>
              <a:ext uri="{FF2B5EF4-FFF2-40B4-BE49-F238E27FC236}">
                <a16:creationId xmlns:a16="http://schemas.microsoft.com/office/drawing/2014/main" id="{B7A78865-A347-03F5-3575-58748982BB2F}"/>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471454C3-F493-1AED-DC53-C1DE99295DE1}"/>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D9526C82-2F72-E06B-E99C-9A098FDD08F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11" name="Content Placeholder 10" descr="A computer screen with white and blue text">
            <a:extLst>
              <a:ext uri="{FF2B5EF4-FFF2-40B4-BE49-F238E27FC236}">
                <a16:creationId xmlns:a16="http://schemas.microsoft.com/office/drawing/2014/main" id="{E629DD35-CA44-DBAD-C7E6-925486485198}"/>
              </a:ext>
            </a:extLst>
          </p:cNvPr>
          <p:cNvPicPr>
            <a:picLocks noGrp="1" noChangeAspect="1"/>
          </p:cNvPicPr>
          <p:nvPr>
            <p:ph sz="quarter" idx="17"/>
          </p:nvPr>
        </p:nvPicPr>
        <p:blipFill>
          <a:blip r:embed="rId5"/>
          <a:stretch>
            <a:fillRect/>
          </a:stretch>
        </p:blipFill>
        <p:spPr>
          <a:xfrm>
            <a:off x="965086" y="2869785"/>
            <a:ext cx="5528407" cy="2158267"/>
          </a:xfrm>
        </p:spPr>
      </p:pic>
      <p:sp>
        <p:nvSpPr>
          <p:cNvPr id="16" name="TextBox 15">
            <a:extLst>
              <a:ext uri="{FF2B5EF4-FFF2-40B4-BE49-F238E27FC236}">
                <a16:creationId xmlns:a16="http://schemas.microsoft.com/office/drawing/2014/main" id="{BE72FCA9-8A16-03EC-B58F-53F0F21CA09D}"/>
              </a:ext>
            </a:extLst>
          </p:cNvPr>
          <p:cNvSpPr txBox="1"/>
          <p:nvPr/>
        </p:nvSpPr>
        <p:spPr>
          <a:xfrm>
            <a:off x="526724" y="1454801"/>
            <a:ext cx="58102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defines data augmentation and preprocessing steps for the training and testing datasets using TensorFlow's "</a:t>
            </a:r>
            <a:r>
              <a:rPr lang="en-US" err="1">
                <a:latin typeface="Aptos"/>
              </a:rPr>
              <a:t>ImageDataGenerator</a:t>
            </a:r>
            <a:r>
              <a:rPr lang="en-US">
                <a:latin typeface="Aptos"/>
              </a:rPr>
              <a:t>" function.</a:t>
            </a:r>
            <a:endParaRPr lang="en-US"/>
          </a:p>
          <a:p>
            <a:pPr algn="l"/>
            <a:endParaRPr lang="en-US"/>
          </a:p>
        </p:txBody>
      </p:sp>
      <p:sp>
        <p:nvSpPr>
          <p:cNvPr id="2" name="Rectangle 1">
            <a:extLst>
              <a:ext uri="{FF2B5EF4-FFF2-40B4-BE49-F238E27FC236}">
                <a16:creationId xmlns:a16="http://schemas.microsoft.com/office/drawing/2014/main" id="{A26387C2-5BED-24AA-1B7B-28A850ABE053}"/>
              </a:ext>
            </a:extLst>
          </p:cNvPr>
          <p:cNvSpPr/>
          <p:nvPr/>
        </p:nvSpPr>
        <p:spPr>
          <a:xfrm>
            <a:off x="3912377" y="649662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919864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C030FCD-E366-9074-BDA7-C04AF42606F2}"/>
              </a:ext>
            </a:extLst>
          </p:cNvPr>
          <p:cNvSpPr>
            <a:spLocks noGrp="1"/>
          </p:cNvSpPr>
          <p:nvPr>
            <p:ph type="ftr" sz="quarter" idx="3"/>
          </p:nvPr>
        </p:nvSpPr>
        <p:spPr/>
        <p:txBody>
          <a:bodyPr/>
          <a:lstStyle/>
          <a:p>
            <a:r>
              <a:rPr lang="en-US"/>
              <a:t>Add footer here</a:t>
            </a:r>
          </a:p>
        </p:txBody>
      </p:sp>
      <p:sp>
        <p:nvSpPr>
          <p:cNvPr id="3" name="Title 22">
            <a:extLst>
              <a:ext uri="{FF2B5EF4-FFF2-40B4-BE49-F238E27FC236}">
                <a16:creationId xmlns:a16="http://schemas.microsoft.com/office/drawing/2014/main" id="{B8124BC5-3BE7-8A70-2ADC-63B5E8140CE8}"/>
              </a:ext>
            </a:extLst>
          </p:cNvPr>
          <p:cNvSpPr>
            <a:spLocks noGrp="1"/>
          </p:cNvSpPr>
          <p:nvPr>
            <p:ph type="ctrTitle"/>
          </p:nvPr>
        </p:nvSpPr>
        <p:spPr>
          <a:xfrm>
            <a:off x="525890" y="284892"/>
            <a:ext cx="7103467" cy="928077"/>
          </a:xfrm>
        </p:spPr>
        <p:txBody>
          <a:bodyPr>
            <a:normAutofit fontScale="90000"/>
          </a:bodyPr>
          <a:lstStyle/>
          <a:p>
            <a:r>
              <a:rPr lang="en-US" b="1" kern="100">
                <a:latin typeface="Aptos"/>
                <a:cs typeface="Times New Roman"/>
              </a:rPr>
              <a:t>Data Loading and Pre-Processing</a:t>
            </a:r>
          </a:p>
        </p:txBody>
      </p:sp>
      <p:sp>
        <p:nvSpPr>
          <p:cNvPr id="13" name="Slide Number Placeholder 5">
            <a:extLst>
              <a:ext uri="{FF2B5EF4-FFF2-40B4-BE49-F238E27FC236}">
                <a16:creationId xmlns:a16="http://schemas.microsoft.com/office/drawing/2014/main" id="{65405249-33E1-265A-0B02-853CCF6628A3}"/>
              </a:ext>
            </a:extLst>
          </p:cNvPr>
          <p:cNvSpPr txBox="1">
            <a:spLocks/>
          </p:cNvSpPr>
          <p:nvPr/>
        </p:nvSpPr>
        <p:spPr>
          <a:xfrm>
            <a:off x="11073346" y="6595574"/>
            <a:ext cx="617912" cy="365125"/>
          </a:xfrm>
          <a:prstGeom prst="rect">
            <a:avLst/>
          </a:prstGeom>
        </p:spPr>
        <p:txBody>
          <a:bodyPr/>
          <a:lstStyle>
            <a:defPPr>
              <a:defRPr lang="en-US"/>
            </a:defPPr>
            <a:lvl1pPr marL="0" algn="r" defTabSz="914400" rtl="0" eaLnBrk="1" latinLnBrk="0" hangingPunct="1">
              <a:defRPr sz="11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64</a:t>
            </a:fld>
            <a:endParaRPr lang="en-US"/>
          </a:p>
        </p:txBody>
      </p:sp>
      <p:pic>
        <p:nvPicPr>
          <p:cNvPr id="19" name="Picture 5">
            <a:extLst>
              <a:ext uri="{FF2B5EF4-FFF2-40B4-BE49-F238E27FC236}">
                <a16:creationId xmlns:a16="http://schemas.microsoft.com/office/drawing/2014/main" id="{D2773DCD-ABFC-0558-AD00-5F5C38FE7DB5}"/>
              </a:ext>
            </a:extLst>
          </p:cNvPr>
          <p:cNvPicPr>
            <a:picLocks noChangeAspect="1"/>
          </p:cNvPicPr>
          <p:nvPr/>
        </p:nvPicPr>
        <p:blipFill>
          <a:blip r:embed="rId2"/>
          <a:stretch>
            <a:fillRect/>
          </a:stretch>
        </p:blipFill>
        <p:spPr>
          <a:xfrm>
            <a:off x="0" y="6184643"/>
            <a:ext cx="3767784" cy="673479"/>
          </a:xfrm>
          <a:prstGeom prst="rect">
            <a:avLst/>
          </a:prstGeom>
        </p:spPr>
      </p:pic>
      <p:sp>
        <p:nvSpPr>
          <p:cNvPr id="23" name="TextBox 22">
            <a:extLst>
              <a:ext uri="{FF2B5EF4-FFF2-40B4-BE49-F238E27FC236}">
                <a16:creationId xmlns:a16="http://schemas.microsoft.com/office/drawing/2014/main" id="{73BC1255-B904-E554-E14B-5CFBFB07D66A}"/>
              </a:ext>
            </a:extLst>
          </p:cNvPr>
          <p:cNvSpPr txBox="1"/>
          <p:nvPr/>
        </p:nvSpPr>
        <p:spPr>
          <a:xfrm>
            <a:off x="526724" y="1454801"/>
            <a:ext cx="50482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creates a training data generator that will load images from the specified directory and apply the transformations defined in the "</a:t>
            </a:r>
            <a:r>
              <a:rPr lang="en-US" err="1">
                <a:latin typeface="Aptos"/>
              </a:rPr>
              <a:t>train_datagen</a:t>
            </a:r>
            <a:r>
              <a:rPr lang="en-US">
                <a:latin typeface="Aptos"/>
              </a:rPr>
              <a:t>".</a:t>
            </a:r>
          </a:p>
          <a:p>
            <a:endParaRPr lang="en-US">
              <a:latin typeface="Century Gothic"/>
            </a:endParaRPr>
          </a:p>
        </p:txBody>
      </p:sp>
      <p:sp>
        <p:nvSpPr>
          <p:cNvPr id="25" name="TextBox 24">
            <a:extLst>
              <a:ext uri="{FF2B5EF4-FFF2-40B4-BE49-F238E27FC236}">
                <a16:creationId xmlns:a16="http://schemas.microsoft.com/office/drawing/2014/main" id="{4829BAC4-8E02-38D4-401E-55DA4E795295}"/>
              </a:ext>
            </a:extLst>
          </p:cNvPr>
          <p:cNvSpPr txBox="1"/>
          <p:nvPr/>
        </p:nvSpPr>
        <p:spPr>
          <a:xfrm>
            <a:off x="6101862" y="1451707"/>
            <a:ext cx="53418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defines a test data generator, which loads images from the test dataset, applies preprocessing steps, and generates batches of images and their corresponding labels.</a:t>
            </a:r>
          </a:p>
          <a:p>
            <a:endParaRPr lang="en-US">
              <a:latin typeface="Aptos"/>
            </a:endParaRPr>
          </a:p>
        </p:txBody>
      </p:sp>
      <p:pic>
        <p:nvPicPr>
          <p:cNvPr id="27" name="Picture 26" descr="A screen shot of a computer&#10;&#10;Description automatically generated">
            <a:extLst>
              <a:ext uri="{FF2B5EF4-FFF2-40B4-BE49-F238E27FC236}">
                <a16:creationId xmlns:a16="http://schemas.microsoft.com/office/drawing/2014/main" id="{1CD3F6CD-55F3-BD6D-11DC-87979622C6C1}"/>
              </a:ext>
            </a:extLst>
          </p:cNvPr>
          <p:cNvPicPr>
            <a:picLocks noChangeAspect="1"/>
          </p:cNvPicPr>
          <p:nvPr/>
        </p:nvPicPr>
        <p:blipFill>
          <a:blip r:embed="rId3"/>
          <a:stretch>
            <a:fillRect/>
          </a:stretch>
        </p:blipFill>
        <p:spPr>
          <a:xfrm>
            <a:off x="6305061" y="3186602"/>
            <a:ext cx="5638800" cy="1285875"/>
          </a:xfrm>
          <a:prstGeom prst="rect">
            <a:avLst/>
          </a:prstGeom>
        </p:spPr>
      </p:pic>
      <p:pic>
        <p:nvPicPr>
          <p:cNvPr id="29" name="Content Placeholder 16" descr="A screen shot of a computer&#10;&#10;Description automatically generated">
            <a:extLst>
              <a:ext uri="{FF2B5EF4-FFF2-40B4-BE49-F238E27FC236}">
                <a16:creationId xmlns:a16="http://schemas.microsoft.com/office/drawing/2014/main" id="{D4CF0D58-F624-C557-6DCC-BC865218504C}"/>
              </a:ext>
            </a:extLst>
          </p:cNvPr>
          <p:cNvPicPr>
            <a:picLocks noGrp="1" noChangeAspect="1"/>
          </p:cNvPicPr>
          <p:nvPr>
            <p:ph sz="quarter" idx="17"/>
          </p:nvPr>
        </p:nvPicPr>
        <p:blipFill>
          <a:blip r:embed="rId4"/>
          <a:stretch>
            <a:fillRect/>
          </a:stretch>
        </p:blipFill>
        <p:spPr>
          <a:xfrm>
            <a:off x="397737" y="3155534"/>
            <a:ext cx="5695950" cy="1362075"/>
          </a:xfrm>
        </p:spPr>
      </p:pic>
      <p:sp>
        <p:nvSpPr>
          <p:cNvPr id="4" name="Date Placeholder 4">
            <a:extLst>
              <a:ext uri="{FF2B5EF4-FFF2-40B4-BE49-F238E27FC236}">
                <a16:creationId xmlns:a16="http://schemas.microsoft.com/office/drawing/2014/main" id="{DB3CC239-2F3B-9ADA-61FF-4CB1A822A71D}"/>
              </a:ext>
            </a:extLst>
          </p:cNvPr>
          <p:cNvSpPr txBox="1">
            <a:spLocks/>
          </p:cNvSpPr>
          <p:nvPr/>
        </p:nvSpPr>
        <p:spPr>
          <a:xfrm>
            <a:off x="10794205" y="6317477"/>
            <a:ext cx="1727266" cy="5422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sp>
        <p:nvSpPr>
          <p:cNvPr id="2" name="Rectangle 1">
            <a:extLst>
              <a:ext uri="{FF2B5EF4-FFF2-40B4-BE49-F238E27FC236}">
                <a16:creationId xmlns:a16="http://schemas.microsoft.com/office/drawing/2014/main" id="{649334F1-FCE0-1159-8A2D-99594A6759CE}"/>
              </a:ext>
            </a:extLst>
          </p:cNvPr>
          <p:cNvSpPr/>
          <p:nvPr/>
        </p:nvSpPr>
        <p:spPr>
          <a:xfrm>
            <a:off x="3838269" y="646105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36121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Data distribution among the classes</a:t>
            </a: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65</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5" name="Content Placeholder 4" descr="A screen shot of a computer&#10;&#10;Description automatically generated">
            <a:extLst>
              <a:ext uri="{FF2B5EF4-FFF2-40B4-BE49-F238E27FC236}">
                <a16:creationId xmlns:a16="http://schemas.microsoft.com/office/drawing/2014/main" id="{3A27DE1C-0421-4ABE-B26A-6FCEFB4063B2}"/>
              </a:ext>
            </a:extLst>
          </p:cNvPr>
          <p:cNvPicPr>
            <a:picLocks noGrp="1" noChangeAspect="1"/>
          </p:cNvPicPr>
          <p:nvPr>
            <p:ph sz="quarter" idx="17"/>
          </p:nvPr>
        </p:nvPicPr>
        <p:blipFill>
          <a:blip r:embed="rId5"/>
          <a:stretch>
            <a:fillRect/>
          </a:stretch>
        </p:blipFill>
        <p:spPr>
          <a:xfrm>
            <a:off x="1382476" y="2514935"/>
            <a:ext cx="8073781" cy="3669043"/>
          </a:xfrm>
        </p:spPr>
      </p:pic>
      <p:sp>
        <p:nvSpPr>
          <p:cNvPr id="4" name="TextBox 3">
            <a:extLst>
              <a:ext uri="{FF2B5EF4-FFF2-40B4-BE49-F238E27FC236}">
                <a16:creationId xmlns:a16="http://schemas.microsoft.com/office/drawing/2014/main" id="{DE649ECC-61B7-8CE4-A414-53263CCC1053}"/>
              </a:ext>
            </a:extLst>
          </p:cNvPr>
          <p:cNvSpPr txBox="1"/>
          <p:nvPr/>
        </p:nvSpPr>
        <p:spPr>
          <a:xfrm>
            <a:off x="811659" y="1333500"/>
            <a:ext cx="970735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ptos"/>
              </a:rPr>
              <a:t>Train data Distribution - </a:t>
            </a:r>
            <a:r>
              <a:rPr lang="en-US">
                <a:latin typeface="Aptos"/>
              </a:rPr>
              <a:t>This generates a bar plot using </a:t>
            </a:r>
            <a:r>
              <a:rPr lang="en-US" err="1">
                <a:latin typeface="Aptos"/>
              </a:rPr>
              <a:t>Plotly</a:t>
            </a:r>
            <a:r>
              <a:rPr lang="en-US">
                <a:latin typeface="Aptos"/>
              </a:rPr>
              <a:t> Express (`</a:t>
            </a:r>
            <a:r>
              <a:rPr lang="en-US" err="1">
                <a:latin typeface="Aptos"/>
              </a:rPr>
              <a:t>px.bar</a:t>
            </a:r>
            <a:r>
              <a:rPr lang="en-US">
                <a:latin typeface="Aptos"/>
              </a:rPr>
              <a:t>`) to visualize the distribution of images across different classes in the </a:t>
            </a:r>
            <a:r>
              <a:rPr lang="en-US" b="1">
                <a:latin typeface="Aptos"/>
              </a:rPr>
              <a:t>training dataset</a:t>
            </a:r>
            <a:r>
              <a:rPr lang="en-US">
                <a:latin typeface="Aptos"/>
              </a:rPr>
              <a:t>. The plot displays how many images are present for each class in the dataset, and it uses color to differentiate between classes.</a:t>
            </a:r>
          </a:p>
          <a:p>
            <a:pPr marL="285750" indent="-285750">
              <a:buFont typeface="Arial"/>
              <a:buChar char="•"/>
            </a:pPr>
            <a:endParaRPr lang="en-US" b="1">
              <a:latin typeface="Aptos"/>
            </a:endParaRPr>
          </a:p>
          <a:p>
            <a:pPr algn="l"/>
            <a:endParaRPr lang="en-US"/>
          </a:p>
        </p:txBody>
      </p:sp>
      <p:sp>
        <p:nvSpPr>
          <p:cNvPr id="2" name="Rectangle 1">
            <a:extLst>
              <a:ext uri="{FF2B5EF4-FFF2-40B4-BE49-F238E27FC236}">
                <a16:creationId xmlns:a16="http://schemas.microsoft.com/office/drawing/2014/main" id="{79B86A8A-B258-023F-B5EE-A636C54384E2}"/>
              </a:ext>
            </a:extLst>
          </p:cNvPr>
          <p:cNvSpPr/>
          <p:nvPr/>
        </p:nvSpPr>
        <p:spPr>
          <a:xfrm>
            <a:off x="3850000"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5131347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Data distribution among the classes</a:t>
            </a: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66</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811659" y="1333500"/>
            <a:ext cx="970735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ptos"/>
              </a:rPr>
              <a:t>Test data Distribution - </a:t>
            </a:r>
            <a:r>
              <a:rPr lang="en-US">
                <a:latin typeface="Aptos"/>
              </a:rPr>
              <a:t>This generates a bar plot using </a:t>
            </a:r>
            <a:r>
              <a:rPr lang="en-US" err="1">
                <a:latin typeface="Aptos"/>
              </a:rPr>
              <a:t>Plotly</a:t>
            </a:r>
            <a:r>
              <a:rPr lang="en-US">
                <a:latin typeface="Aptos"/>
              </a:rPr>
              <a:t> Express (`</a:t>
            </a:r>
            <a:r>
              <a:rPr lang="en-US" err="1">
                <a:latin typeface="Aptos"/>
              </a:rPr>
              <a:t>px.bar</a:t>
            </a:r>
            <a:r>
              <a:rPr lang="en-US">
                <a:latin typeface="Aptos"/>
              </a:rPr>
              <a:t>`) to visualize the distribution of images across different classes in the </a:t>
            </a:r>
            <a:r>
              <a:rPr lang="en-US" b="1">
                <a:latin typeface="Aptos"/>
              </a:rPr>
              <a:t>test dataset</a:t>
            </a:r>
            <a:r>
              <a:rPr lang="en-US">
                <a:latin typeface="Aptos"/>
              </a:rPr>
              <a:t>. The plot displays how many images are present for each class in the test dataset, and it uses color to differentiate between classes.</a:t>
            </a:r>
          </a:p>
          <a:p>
            <a:pPr marL="285750" indent="-285750">
              <a:buFont typeface="Arial"/>
              <a:buChar char="•"/>
            </a:pPr>
            <a:endParaRPr lang="en-US" b="1">
              <a:latin typeface="Aptos"/>
            </a:endParaRPr>
          </a:p>
          <a:p>
            <a:pPr marL="285750" indent="-285750">
              <a:buFont typeface="Arial"/>
              <a:buChar char="•"/>
            </a:pPr>
            <a:endParaRPr lang="en-US" b="1">
              <a:latin typeface="Aptos"/>
            </a:endParaRPr>
          </a:p>
          <a:p>
            <a:pPr algn="l"/>
            <a:endParaRPr lang="en-US"/>
          </a:p>
        </p:txBody>
      </p:sp>
      <p:pic>
        <p:nvPicPr>
          <p:cNvPr id="7" name="Content Placeholder 6" descr="A screen shot of a computer&#10;&#10;Description automatically generated">
            <a:extLst>
              <a:ext uri="{FF2B5EF4-FFF2-40B4-BE49-F238E27FC236}">
                <a16:creationId xmlns:a16="http://schemas.microsoft.com/office/drawing/2014/main" id="{010413CD-ABC0-EC65-126A-332ECF715EAD}"/>
              </a:ext>
            </a:extLst>
          </p:cNvPr>
          <p:cNvPicPr>
            <a:picLocks noGrp="1" noChangeAspect="1"/>
          </p:cNvPicPr>
          <p:nvPr>
            <p:ph sz="quarter" idx="17"/>
          </p:nvPr>
        </p:nvPicPr>
        <p:blipFill>
          <a:blip r:embed="rId5"/>
          <a:stretch>
            <a:fillRect/>
          </a:stretch>
        </p:blipFill>
        <p:spPr>
          <a:xfrm>
            <a:off x="1421553" y="2562770"/>
            <a:ext cx="8493857" cy="3729680"/>
          </a:xfrm>
        </p:spPr>
      </p:pic>
    </p:spTree>
    <p:extLst>
      <p:ext uri="{BB962C8B-B14F-4D97-AF65-F5344CB8AC3E}">
        <p14:creationId xmlns:p14="http://schemas.microsoft.com/office/powerpoint/2010/main" val="2975308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398638" y="65985"/>
            <a:ext cx="9956081" cy="732693"/>
          </a:xfrm>
        </p:spPr>
        <p:txBody>
          <a:bodyPr>
            <a:normAutofit/>
          </a:bodyPr>
          <a:lstStyle/>
          <a:p>
            <a:r>
              <a:rPr lang="en-US" b="1">
                <a:latin typeface="Aptos"/>
                <a:cs typeface="Times New Roman"/>
              </a:rPr>
              <a:t>DenseNet121 Transfer Learning</a:t>
            </a:r>
            <a:endParaRPr lang="en-US"/>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67</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647360" y="728388"/>
            <a:ext cx="97073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defines a complete deep learning model using TensorFlow and </a:t>
            </a:r>
            <a:r>
              <a:rPr lang="en-US" err="1">
                <a:latin typeface="Aptos"/>
              </a:rPr>
              <a:t>Keras</a:t>
            </a:r>
            <a:r>
              <a:rPr lang="en-US">
                <a:latin typeface="Aptos"/>
              </a:rPr>
              <a:t>, based on the DenseNet121 architecture for image classification tasks. The model is divided into three components: a feature extractor, a classifier, and a final model that combines both. After defining the model structure, it compiles the model and prints the summary.</a:t>
            </a:r>
          </a:p>
        </p:txBody>
      </p:sp>
      <p:pic>
        <p:nvPicPr>
          <p:cNvPr id="15" name="Content Placeholder 14" descr="A screenshot of a computer program&#10;&#10;Description automatically generated">
            <a:extLst>
              <a:ext uri="{FF2B5EF4-FFF2-40B4-BE49-F238E27FC236}">
                <a16:creationId xmlns:a16="http://schemas.microsoft.com/office/drawing/2014/main" id="{E661315D-EF2F-F007-F012-D549392F06BC}"/>
              </a:ext>
            </a:extLst>
          </p:cNvPr>
          <p:cNvPicPr>
            <a:picLocks noGrp="1" noChangeAspect="1"/>
          </p:cNvPicPr>
          <p:nvPr>
            <p:ph sz="quarter" idx="17"/>
          </p:nvPr>
        </p:nvPicPr>
        <p:blipFill>
          <a:blip r:embed="rId5"/>
          <a:srcRect r="3354"/>
          <a:stretch/>
        </p:blipFill>
        <p:spPr>
          <a:xfrm>
            <a:off x="847667" y="1962513"/>
            <a:ext cx="4464017" cy="4264120"/>
          </a:xfrm>
        </p:spPr>
      </p:pic>
      <p:pic>
        <p:nvPicPr>
          <p:cNvPr id="2" name="Picture 1" descr="A screenshot of a computer&#10;&#10;Description automatically generated">
            <a:extLst>
              <a:ext uri="{FF2B5EF4-FFF2-40B4-BE49-F238E27FC236}">
                <a16:creationId xmlns:a16="http://schemas.microsoft.com/office/drawing/2014/main" id="{28EAE4F6-9E2C-D52B-9BB1-3878D9C72F66}"/>
              </a:ext>
            </a:extLst>
          </p:cNvPr>
          <p:cNvPicPr>
            <a:picLocks noChangeAspect="1"/>
          </p:cNvPicPr>
          <p:nvPr/>
        </p:nvPicPr>
        <p:blipFill>
          <a:blip r:embed="rId6"/>
          <a:stretch>
            <a:fillRect/>
          </a:stretch>
        </p:blipFill>
        <p:spPr>
          <a:xfrm>
            <a:off x="6940771" y="1915278"/>
            <a:ext cx="3853434" cy="4558058"/>
          </a:xfrm>
          <a:prstGeom prst="rect">
            <a:avLst/>
          </a:prstGeom>
        </p:spPr>
      </p:pic>
      <p:sp>
        <p:nvSpPr>
          <p:cNvPr id="3" name="Rectangle 2">
            <a:extLst>
              <a:ext uri="{FF2B5EF4-FFF2-40B4-BE49-F238E27FC236}">
                <a16:creationId xmlns:a16="http://schemas.microsoft.com/office/drawing/2014/main" id="{367DC590-3A00-A43D-4604-4312A26F25CD}"/>
              </a:ext>
            </a:extLst>
          </p:cNvPr>
          <p:cNvSpPr/>
          <p:nvPr/>
        </p:nvSpPr>
        <p:spPr>
          <a:xfrm>
            <a:off x="3767784"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212085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398638" y="319985"/>
            <a:ext cx="9956081" cy="732693"/>
          </a:xfrm>
        </p:spPr>
        <p:txBody>
          <a:bodyPr>
            <a:normAutofit/>
          </a:bodyPr>
          <a:lstStyle/>
          <a:p>
            <a:r>
              <a:rPr lang="en-US" b="1">
                <a:latin typeface="Aptos"/>
                <a:cs typeface="Times New Roman"/>
              </a:rPr>
              <a:t>DenseNet121 Transfer Learning</a:t>
            </a:r>
            <a:endParaRPr lang="en-US"/>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68</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636777" y="1342221"/>
            <a:ext cx="73896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mn-lt"/>
                <a:cs typeface="+mn-lt"/>
              </a:rPr>
              <a:t>This "</a:t>
            </a:r>
            <a:r>
              <a:rPr lang="en-US" err="1">
                <a:latin typeface="Aptos"/>
                <a:ea typeface="+mn-lt"/>
                <a:cs typeface="+mn-lt"/>
              </a:rPr>
              <a:t>feature_extractor</a:t>
            </a:r>
            <a:r>
              <a:rPr lang="en-US">
                <a:latin typeface="Aptos"/>
                <a:ea typeface="+mn-lt"/>
                <a:cs typeface="+mn-lt"/>
              </a:rPr>
              <a:t>" function uses a pre-trained </a:t>
            </a:r>
            <a:r>
              <a:rPr lang="en-US" b="1">
                <a:latin typeface="Aptos"/>
                <a:ea typeface="+mn-lt"/>
                <a:cs typeface="+mn-lt"/>
              </a:rPr>
              <a:t>DenseNet121</a:t>
            </a:r>
            <a:r>
              <a:rPr lang="en-US">
                <a:latin typeface="Aptos"/>
                <a:ea typeface="+mn-lt"/>
                <a:cs typeface="+mn-lt"/>
              </a:rPr>
              <a:t> model as a feature extractor.</a:t>
            </a:r>
          </a:p>
        </p:txBody>
      </p:sp>
      <p:pic>
        <p:nvPicPr>
          <p:cNvPr id="11" name="Content Placeholder 10" descr="A computer code on a black background&#10;&#10;Description automatically generated">
            <a:extLst>
              <a:ext uri="{FF2B5EF4-FFF2-40B4-BE49-F238E27FC236}">
                <a16:creationId xmlns:a16="http://schemas.microsoft.com/office/drawing/2014/main" id="{BE102598-1E3B-3D79-A494-F142558CA04A}"/>
              </a:ext>
            </a:extLst>
          </p:cNvPr>
          <p:cNvPicPr>
            <a:picLocks noGrp="1" noChangeAspect="1"/>
          </p:cNvPicPr>
          <p:nvPr>
            <p:ph sz="quarter" idx="17"/>
          </p:nvPr>
        </p:nvPicPr>
        <p:blipFill>
          <a:blip r:embed="rId5"/>
          <a:stretch>
            <a:fillRect/>
          </a:stretch>
        </p:blipFill>
        <p:spPr>
          <a:xfrm>
            <a:off x="679906" y="2435847"/>
            <a:ext cx="10390716" cy="2271468"/>
          </a:xfrm>
        </p:spPr>
      </p:pic>
      <p:sp>
        <p:nvSpPr>
          <p:cNvPr id="5" name="Rectangle 4">
            <a:extLst>
              <a:ext uri="{FF2B5EF4-FFF2-40B4-BE49-F238E27FC236}">
                <a16:creationId xmlns:a16="http://schemas.microsoft.com/office/drawing/2014/main" id="{14EF34C4-98CE-3911-BADD-3ADBB196A872}"/>
              </a:ext>
            </a:extLst>
          </p:cNvPr>
          <p:cNvSpPr/>
          <p:nvPr/>
        </p:nvSpPr>
        <p:spPr>
          <a:xfrm>
            <a:off x="3952181" y="65378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156411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398638" y="319985"/>
            <a:ext cx="9956081" cy="732693"/>
          </a:xfrm>
        </p:spPr>
        <p:txBody>
          <a:bodyPr>
            <a:normAutofit/>
          </a:bodyPr>
          <a:lstStyle/>
          <a:p>
            <a:r>
              <a:rPr lang="en-US" b="1">
                <a:latin typeface="Aptos"/>
                <a:cs typeface="Times New Roman"/>
              </a:rPr>
              <a:t>DenseNet121 Transfer Learning</a:t>
            </a:r>
            <a:endParaRPr lang="en-US"/>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69</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636777" y="1342221"/>
            <a:ext cx="75361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mn-lt"/>
                <a:cs typeface="+mn-lt"/>
              </a:rPr>
              <a:t>This "classifier" function defines the custom classifier part of the model.</a:t>
            </a:r>
          </a:p>
          <a:p>
            <a:pPr marL="285750" indent="-285750">
              <a:buFont typeface="Arial"/>
              <a:buChar char="•"/>
            </a:pPr>
            <a:r>
              <a:rPr lang="en-US">
                <a:latin typeface="Aptos"/>
                <a:ea typeface="+mn-lt"/>
                <a:cs typeface="+mn-lt"/>
              </a:rPr>
              <a:t>Used</a:t>
            </a:r>
            <a:r>
              <a:rPr lang="en-US" b="1">
                <a:latin typeface="Aptos"/>
                <a:ea typeface="+mn-lt"/>
                <a:cs typeface="+mn-lt"/>
              </a:rPr>
              <a:t> GlobalAveragePooling2D</a:t>
            </a:r>
            <a:r>
              <a:rPr lang="en-US">
                <a:latin typeface="Aptos"/>
                <a:ea typeface="+mn-lt"/>
                <a:cs typeface="+mn-lt"/>
              </a:rPr>
              <a:t> layer to reduces the spatial dimensions (height and width) of the feature maps to a single number per feature map. </a:t>
            </a:r>
          </a:p>
          <a:p>
            <a:pPr marL="285750" indent="-285750">
              <a:buFont typeface="Arial"/>
              <a:buChar char="•"/>
            </a:pPr>
            <a:r>
              <a:rPr lang="en-US">
                <a:latin typeface="Aptos"/>
                <a:ea typeface="+mn-lt"/>
                <a:cs typeface="+mn-lt"/>
              </a:rPr>
              <a:t>Three Dense layers are added with </a:t>
            </a:r>
            <a:r>
              <a:rPr lang="en-US" err="1">
                <a:latin typeface="Aptos"/>
                <a:ea typeface="+mn-lt"/>
                <a:cs typeface="+mn-lt"/>
              </a:rPr>
              <a:t>ReLU</a:t>
            </a:r>
            <a:r>
              <a:rPr lang="en-US">
                <a:latin typeface="Aptos"/>
                <a:ea typeface="+mn-lt"/>
                <a:cs typeface="+mn-lt"/>
              </a:rPr>
              <a:t> activation functions.</a:t>
            </a:r>
          </a:p>
          <a:p>
            <a:pPr marL="285750" indent="-285750">
              <a:buFont typeface="Arial"/>
              <a:buChar char="•"/>
            </a:pPr>
            <a:r>
              <a:rPr lang="en-US">
                <a:latin typeface="Aptos"/>
                <a:ea typeface="+mn-lt"/>
                <a:cs typeface="+mn-lt"/>
              </a:rPr>
              <a:t>The final layer uses the </a:t>
            </a:r>
            <a:r>
              <a:rPr lang="en-US" b="1" err="1">
                <a:latin typeface="Aptos"/>
                <a:ea typeface="+mn-lt"/>
                <a:cs typeface="+mn-lt"/>
              </a:rPr>
              <a:t>Softmax</a:t>
            </a:r>
            <a:r>
              <a:rPr lang="en-US">
                <a:latin typeface="Aptos"/>
                <a:ea typeface="+mn-lt"/>
                <a:cs typeface="+mn-lt"/>
              </a:rPr>
              <a:t> activation function, which converts the output into a probability distribution over all classes.</a:t>
            </a:r>
          </a:p>
        </p:txBody>
      </p:sp>
      <p:pic>
        <p:nvPicPr>
          <p:cNvPr id="5" name="Content Placeholder 4" descr="A screen shot of a computer code">
            <a:extLst>
              <a:ext uri="{FF2B5EF4-FFF2-40B4-BE49-F238E27FC236}">
                <a16:creationId xmlns:a16="http://schemas.microsoft.com/office/drawing/2014/main" id="{3EA41A63-9328-69E9-1A03-34D2AB973A8C}"/>
              </a:ext>
            </a:extLst>
          </p:cNvPr>
          <p:cNvPicPr>
            <a:picLocks noGrp="1" noChangeAspect="1"/>
          </p:cNvPicPr>
          <p:nvPr>
            <p:ph sz="quarter" idx="17"/>
          </p:nvPr>
        </p:nvPicPr>
        <p:blipFill>
          <a:blip r:embed="rId5"/>
          <a:stretch>
            <a:fillRect/>
          </a:stretch>
        </p:blipFill>
        <p:spPr>
          <a:xfrm>
            <a:off x="894015" y="3598913"/>
            <a:ext cx="8777165" cy="2585471"/>
          </a:xfrm>
        </p:spPr>
      </p:pic>
      <p:sp>
        <p:nvSpPr>
          <p:cNvPr id="2" name="Rectangle 1">
            <a:extLst>
              <a:ext uri="{FF2B5EF4-FFF2-40B4-BE49-F238E27FC236}">
                <a16:creationId xmlns:a16="http://schemas.microsoft.com/office/drawing/2014/main" id="{B85D3339-1F1B-49D7-A411-53A34F8D6851}"/>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028564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9C66-9604-40FF-6D5F-A7042E329AA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40F7E945-FDFE-AB23-76F8-DAE1CA73DC68}"/>
              </a:ext>
            </a:extLst>
          </p:cNvPr>
          <p:cNvSpPr>
            <a:spLocks noGrp="1"/>
          </p:cNvSpPr>
          <p:nvPr>
            <p:ph type="ctrTitle"/>
          </p:nvPr>
        </p:nvSpPr>
        <p:spPr>
          <a:xfrm>
            <a:off x="805542" y="287272"/>
            <a:ext cx="2650248" cy="1423387"/>
          </a:xfrm>
        </p:spPr>
        <p:txBody>
          <a:bodyPr>
            <a:normAutofit/>
          </a:bodyPr>
          <a:lstStyle/>
          <a:p>
            <a:r>
              <a:rPr lang="en-US" b="1" kern="100">
                <a:effectLst/>
                <a:latin typeface="Aptos" panose="020B0004020202020204" pitchFamily="34" charset="0"/>
                <a:ea typeface="Aptos" panose="020B0004020202020204" pitchFamily="34" charset="0"/>
                <a:cs typeface="Times New Roman" panose="02020603050405020304" pitchFamily="18" charset="0"/>
              </a:rPr>
              <a:t>Overview</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988DAC36-946A-537A-B659-A87014CE09FE}"/>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4490C28-D517-402A-AE26-4814E4C546F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7EC4248-0E4D-58E7-2AF5-FF2D9F0B5C7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grpSp>
        <p:nvGrpSpPr>
          <p:cNvPr id="10" name="Group 9">
            <a:extLst>
              <a:ext uri="{FF2B5EF4-FFF2-40B4-BE49-F238E27FC236}">
                <a16:creationId xmlns:a16="http://schemas.microsoft.com/office/drawing/2014/main" id="{C6CF8404-517F-A808-360C-0D41958EEF29}"/>
              </a:ext>
            </a:extLst>
          </p:cNvPr>
          <p:cNvGrpSpPr/>
          <p:nvPr/>
        </p:nvGrpSpPr>
        <p:grpSpPr>
          <a:xfrm>
            <a:off x="0" y="6184646"/>
            <a:ext cx="12192001" cy="716807"/>
            <a:chOff x="9978" y="4726959"/>
            <a:chExt cx="9143651" cy="465908"/>
          </a:xfrm>
        </p:grpSpPr>
        <p:pic>
          <p:nvPicPr>
            <p:cNvPr id="8" name="Picture 5">
              <a:extLst>
                <a:ext uri="{FF2B5EF4-FFF2-40B4-BE49-F238E27FC236}">
                  <a16:creationId xmlns:a16="http://schemas.microsoft.com/office/drawing/2014/main" id="{38A23DBD-C443-4E34-26D9-F5F79FA0C37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0C767BD-74DE-8A67-0C1B-3F3C4ADB9F56}"/>
                </a:ext>
              </a:extLst>
            </p:cNvPr>
            <p:cNvSpPr txBox="1">
              <a:spLocks/>
            </p:cNvSpPr>
            <p:nvPr/>
          </p:nvSpPr>
          <p:spPr>
            <a:xfrm>
              <a:off x="7858229" y="4840442"/>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90AF9324-2FCB-EEA4-7E44-0AAC87484CF1}"/>
              </a:ext>
            </a:extLst>
          </p:cNvPr>
          <p:cNvSpPr txBox="1"/>
          <p:nvPr/>
        </p:nvSpPr>
        <p:spPr>
          <a:xfrm>
            <a:off x="805542" y="1269463"/>
            <a:ext cx="9389806" cy="5021311"/>
          </a:xfrm>
          <a:prstGeom prst="rect">
            <a:avLst/>
          </a:prstGeom>
          <a:noFill/>
        </p:spPr>
        <p:txBody>
          <a:bodyPr wrap="square" rtlCol="0">
            <a:spAutoFit/>
          </a:bodyPr>
          <a:lstStyle/>
          <a:p>
            <a:pPr>
              <a:lnSpc>
                <a:spcPct val="150000"/>
              </a:lnSpc>
            </a:pPr>
            <a:r>
              <a:rPr lang="en-US" sz="2400" kern="100">
                <a:effectLst/>
                <a:latin typeface="Aptos" panose="020B0004020202020204" pitchFamily="34" charset="0"/>
                <a:ea typeface="Aptos" panose="020B0004020202020204" pitchFamily="34" charset="0"/>
                <a:cs typeface="Times New Roman" panose="02020603050405020304" pitchFamily="18" charset="0"/>
              </a:rPr>
              <a:t>This component focuses on </a:t>
            </a:r>
            <a:r>
              <a:rPr lang="en-US" sz="2400" b="1" kern="100">
                <a:effectLst/>
                <a:latin typeface="Aptos" panose="020B0004020202020204" pitchFamily="34" charset="0"/>
                <a:ea typeface="Aptos" panose="020B0004020202020204" pitchFamily="34" charset="0"/>
                <a:cs typeface="Times New Roman" panose="02020603050405020304" pitchFamily="18" charset="0"/>
              </a:rPr>
              <a:t>Organizational Threat Profiling</a:t>
            </a:r>
            <a:r>
              <a:rPr lang="en-US" sz="2400" kern="100">
                <a:effectLst/>
                <a:latin typeface="Aptos" panose="020B0004020202020204" pitchFamily="34" charset="0"/>
                <a:ea typeface="Aptos" panose="020B0004020202020204" pitchFamily="34" charset="0"/>
                <a:cs typeface="Times New Roman" panose="02020603050405020304" pitchFamily="18" charset="0"/>
              </a:rPr>
              <a:t> using </a:t>
            </a:r>
            <a:r>
              <a:rPr lang="en-US" sz="2400" b="1" kern="100">
                <a:effectLst/>
                <a:latin typeface="Aptos" panose="020B0004020202020204" pitchFamily="34" charset="0"/>
                <a:ea typeface="Aptos" panose="020B0004020202020204" pitchFamily="34" charset="0"/>
                <a:cs typeface="Times New Roman" panose="02020603050405020304" pitchFamily="18" charset="0"/>
              </a:rPr>
              <a:t>Human Behavior Analysis</a:t>
            </a:r>
            <a:r>
              <a:rPr lang="en-US" sz="2400" kern="100">
                <a:effectLst/>
                <a:latin typeface="Aptos" panose="020B0004020202020204" pitchFamily="34" charset="0"/>
                <a:ea typeface="Aptos" panose="020B0004020202020204" pitchFamily="34" charset="0"/>
                <a:cs typeface="Times New Roman" panose="02020603050405020304" pitchFamily="18" charset="0"/>
              </a:rPr>
              <a:t>. It integrates multiple data sources like user activities, device usage, psychometric traits, and decoy file interactions. Key features include analyzing patterns such as logon frequency, device access, and psychological attributes (OCEAN traits). A machine learning model predicts insider threats by combining these behavioral and psychological factors. The system is designed for real-time threat detection, offering insights through visualizations.</a:t>
            </a:r>
            <a:endParaRPr lang="en-US"/>
          </a:p>
        </p:txBody>
      </p:sp>
      <p:sp>
        <p:nvSpPr>
          <p:cNvPr id="3" name="Rectangle 2">
            <a:extLst>
              <a:ext uri="{FF2B5EF4-FFF2-40B4-BE49-F238E27FC236}">
                <a16:creationId xmlns:a16="http://schemas.microsoft.com/office/drawing/2014/main" id="{D241B46A-E537-3F27-2CA2-84DB704663E4}"/>
              </a:ext>
            </a:extLst>
          </p:cNvPr>
          <p:cNvSpPr/>
          <p:nvPr/>
        </p:nvSpPr>
        <p:spPr>
          <a:xfrm>
            <a:off x="3939351" y="64477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198148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Training the Model</a:t>
            </a: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70</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747346" y="1616808"/>
            <a:ext cx="73578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mn-lt"/>
                <a:cs typeface="+mn-lt"/>
              </a:rPr>
              <a:t>The code is used to train the neural network model on the training data and evaluate its performance on the validation data. </a:t>
            </a:r>
          </a:p>
          <a:p>
            <a:pPr marL="285750" indent="-285750">
              <a:buFont typeface="Arial"/>
              <a:buChar char="•"/>
            </a:pPr>
            <a:r>
              <a:rPr lang="en-US">
                <a:latin typeface="Aptos"/>
              </a:rPr>
              <a:t>Accuracy of the mode is 0.7622</a:t>
            </a:r>
          </a:p>
        </p:txBody>
      </p:sp>
      <p:pic>
        <p:nvPicPr>
          <p:cNvPr id="5" name="Content Placeholder 4" descr="A screenshot of a computer&#10;&#10;Description automatically generated">
            <a:extLst>
              <a:ext uri="{FF2B5EF4-FFF2-40B4-BE49-F238E27FC236}">
                <a16:creationId xmlns:a16="http://schemas.microsoft.com/office/drawing/2014/main" id="{DC63E4E3-4335-6403-C2C9-23B4D7CDF6A7}"/>
              </a:ext>
            </a:extLst>
          </p:cNvPr>
          <p:cNvPicPr>
            <a:picLocks noGrp="1" noChangeAspect="1"/>
          </p:cNvPicPr>
          <p:nvPr>
            <p:ph sz="quarter" idx="17"/>
          </p:nvPr>
        </p:nvPicPr>
        <p:blipFill>
          <a:blip r:embed="rId5"/>
          <a:stretch>
            <a:fillRect/>
          </a:stretch>
        </p:blipFill>
        <p:spPr>
          <a:xfrm>
            <a:off x="751546" y="2877968"/>
            <a:ext cx="11014319" cy="937028"/>
          </a:xfrm>
        </p:spPr>
      </p:pic>
      <p:sp>
        <p:nvSpPr>
          <p:cNvPr id="2" name="Rectangle 1">
            <a:extLst>
              <a:ext uri="{FF2B5EF4-FFF2-40B4-BE49-F238E27FC236}">
                <a16:creationId xmlns:a16="http://schemas.microsoft.com/office/drawing/2014/main" id="{A92F1ABE-258D-DFF8-BC8F-98ADBF5ACEC0}"/>
              </a:ext>
            </a:extLst>
          </p:cNvPr>
          <p:cNvSpPr/>
          <p:nvPr/>
        </p:nvSpPr>
        <p:spPr>
          <a:xfrm>
            <a:off x="3850000"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111129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Multiclass AUC Curve</a:t>
            </a: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71</a:t>
            </a:fld>
            <a:endParaRPr lang="en-US"/>
          </a:p>
        </p:txBody>
      </p:sp>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0" y="6184640"/>
            <a:ext cx="3767784" cy="673479"/>
          </a:xfrm>
          <a:prstGeom prst="rect">
            <a:avLst/>
          </a:prstGeom>
        </p:spPr>
      </p:pic>
      <p:sp>
        <p:nvSpPr>
          <p:cNvPr id="4" name="TextBox 3">
            <a:extLst>
              <a:ext uri="{FF2B5EF4-FFF2-40B4-BE49-F238E27FC236}">
                <a16:creationId xmlns:a16="http://schemas.microsoft.com/office/drawing/2014/main" id="{DE649ECC-61B7-8CE4-A414-53263CCC1053}"/>
              </a:ext>
            </a:extLst>
          </p:cNvPr>
          <p:cNvSpPr txBox="1"/>
          <p:nvPr/>
        </p:nvSpPr>
        <p:spPr>
          <a:xfrm>
            <a:off x="811659" y="1333500"/>
            <a:ext cx="97073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evaluates the model's performance on the test dataset using the ROC (Receiver Operating Characteristic) AUC (Area Under the Curve) metric for multi-class classification. It plots the ROC curve for each class and calculates the overall AUC score.</a:t>
            </a:r>
          </a:p>
        </p:txBody>
      </p:sp>
      <p:pic>
        <p:nvPicPr>
          <p:cNvPr id="5" name="Content Placeholder 4" descr="A computer screen shot of text&#10;&#10;Description automatically generated">
            <a:extLst>
              <a:ext uri="{FF2B5EF4-FFF2-40B4-BE49-F238E27FC236}">
                <a16:creationId xmlns:a16="http://schemas.microsoft.com/office/drawing/2014/main" id="{3DB95931-D72A-325C-EDE8-B8DB040E9629}"/>
              </a:ext>
            </a:extLst>
          </p:cNvPr>
          <p:cNvPicPr>
            <a:picLocks noGrp="1" noChangeAspect="1"/>
          </p:cNvPicPr>
          <p:nvPr>
            <p:ph sz="quarter" idx="17"/>
          </p:nvPr>
        </p:nvPicPr>
        <p:blipFill>
          <a:blip r:embed="rId5"/>
          <a:stretch>
            <a:fillRect/>
          </a:stretch>
        </p:blipFill>
        <p:spPr>
          <a:xfrm>
            <a:off x="918559" y="2315869"/>
            <a:ext cx="5553075" cy="2924175"/>
          </a:xfrm>
        </p:spPr>
      </p:pic>
      <p:pic>
        <p:nvPicPr>
          <p:cNvPr id="11" name="Picture 10" descr="A graph of different colored lines&#10;&#10;Description automatically generated">
            <a:extLst>
              <a:ext uri="{FF2B5EF4-FFF2-40B4-BE49-F238E27FC236}">
                <a16:creationId xmlns:a16="http://schemas.microsoft.com/office/drawing/2014/main" id="{CA0B53F2-61E3-0613-E095-61BF3DC38CB4}"/>
              </a:ext>
            </a:extLst>
          </p:cNvPr>
          <p:cNvPicPr>
            <a:picLocks noChangeAspect="1"/>
          </p:cNvPicPr>
          <p:nvPr/>
        </p:nvPicPr>
        <p:blipFill>
          <a:blip r:embed="rId6"/>
          <a:stretch>
            <a:fillRect/>
          </a:stretch>
        </p:blipFill>
        <p:spPr>
          <a:xfrm>
            <a:off x="6341941" y="3125421"/>
            <a:ext cx="5193813" cy="3166696"/>
          </a:xfrm>
          <a:prstGeom prst="rect">
            <a:avLst/>
          </a:prstGeom>
        </p:spPr>
      </p:pic>
      <p:sp>
        <p:nvSpPr>
          <p:cNvPr id="2" name="Rectangle 1">
            <a:extLst>
              <a:ext uri="{FF2B5EF4-FFF2-40B4-BE49-F238E27FC236}">
                <a16:creationId xmlns:a16="http://schemas.microsoft.com/office/drawing/2014/main" id="{A2F6270B-52E4-695B-1F95-61EA1CFFCFFD}"/>
              </a:ext>
            </a:extLst>
          </p:cNvPr>
          <p:cNvSpPr/>
          <p:nvPr/>
        </p:nvSpPr>
        <p:spPr>
          <a:xfrm>
            <a:off x="3952181" y="649662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248673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Saving the Model in SavedModel Format</a:t>
            </a: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72</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811659" y="1333500"/>
            <a:ext cx="97073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saves the trained TensorFlow model in the SavedModel format, which is a comprehensive format for TensorFlow models. It includes the model architecture, weights, and other metadata necessary for deploying or further training the model.</a:t>
            </a:r>
          </a:p>
        </p:txBody>
      </p:sp>
      <p:pic>
        <p:nvPicPr>
          <p:cNvPr id="7" name="Content Placeholder 6" descr="A computer screen shot of text&#10;&#10;Description automatically generated">
            <a:extLst>
              <a:ext uri="{FF2B5EF4-FFF2-40B4-BE49-F238E27FC236}">
                <a16:creationId xmlns:a16="http://schemas.microsoft.com/office/drawing/2014/main" id="{DA9CAC7A-71C0-CCB0-A1B2-365A96F5D635}"/>
              </a:ext>
            </a:extLst>
          </p:cNvPr>
          <p:cNvPicPr>
            <a:picLocks noGrp="1" noChangeAspect="1"/>
          </p:cNvPicPr>
          <p:nvPr>
            <p:ph sz="quarter" idx="17"/>
          </p:nvPr>
        </p:nvPicPr>
        <p:blipFill>
          <a:blip r:embed="rId5"/>
          <a:stretch>
            <a:fillRect/>
          </a:stretch>
        </p:blipFill>
        <p:spPr>
          <a:xfrm>
            <a:off x="1221528" y="2405501"/>
            <a:ext cx="3657600" cy="771525"/>
          </a:xfrm>
        </p:spPr>
      </p:pic>
      <p:sp>
        <p:nvSpPr>
          <p:cNvPr id="15" name="Title 22">
            <a:extLst>
              <a:ext uri="{FF2B5EF4-FFF2-40B4-BE49-F238E27FC236}">
                <a16:creationId xmlns:a16="http://schemas.microsoft.com/office/drawing/2014/main" id="{CC086B64-1DB7-D8B4-0789-F453F920A6F2}"/>
              </a:ext>
            </a:extLst>
          </p:cNvPr>
          <p:cNvSpPr txBox="1">
            <a:spLocks/>
          </p:cNvSpPr>
          <p:nvPr/>
        </p:nvSpPr>
        <p:spPr>
          <a:xfrm>
            <a:off x="434059" y="3260601"/>
            <a:ext cx="9956081" cy="732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a:latin typeface="Aptos"/>
                <a:cs typeface="Times New Roman"/>
              </a:rPr>
              <a:t>Saving the Model in Keras Format</a:t>
            </a:r>
          </a:p>
        </p:txBody>
      </p:sp>
      <p:sp>
        <p:nvSpPr>
          <p:cNvPr id="16" name="TextBox 15">
            <a:extLst>
              <a:ext uri="{FF2B5EF4-FFF2-40B4-BE49-F238E27FC236}">
                <a16:creationId xmlns:a16="http://schemas.microsoft.com/office/drawing/2014/main" id="{324D191A-AACF-34C0-B153-05AF8EEEBAB2}"/>
              </a:ext>
            </a:extLst>
          </p:cNvPr>
          <p:cNvSpPr txBox="1"/>
          <p:nvPr/>
        </p:nvSpPr>
        <p:spPr>
          <a:xfrm>
            <a:off x="811659" y="3990731"/>
            <a:ext cx="97073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cell saves the trained model in the </a:t>
            </a:r>
            <a:r>
              <a:rPr lang="en-US" b="1">
                <a:latin typeface="Aptos"/>
              </a:rPr>
              <a:t>Keras HDF5 format </a:t>
            </a:r>
            <a:r>
              <a:rPr lang="en-US">
                <a:latin typeface="Aptos"/>
              </a:rPr>
              <a:t>using the "model.save()" function.</a:t>
            </a:r>
          </a:p>
          <a:p>
            <a:pPr>
              <a:buFont typeface="Arial"/>
            </a:pPr>
            <a:endParaRPr lang="en-US">
              <a:latin typeface="Aptos"/>
            </a:endParaRPr>
          </a:p>
        </p:txBody>
      </p:sp>
      <p:pic>
        <p:nvPicPr>
          <p:cNvPr id="17" name="Picture 16">
            <a:extLst>
              <a:ext uri="{FF2B5EF4-FFF2-40B4-BE49-F238E27FC236}">
                <a16:creationId xmlns:a16="http://schemas.microsoft.com/office/drawing/2014/main" id="{3D9E0447-21E4-BA33-2084-6083A6A0BC9C}"/>
              </a:ext>
            </a:extLst>
          </p:cNvPr>
          <p:cNvPicPr>
            <a:picLocks noChangeAspect="1"/>
          </p:cNvPicPr>
          <p:nvPr/>
        </p:nvPicPr>
        <p:blipFill>
          <a:blip r:embed="rId6"/>
          <a:stretch>
            <a:fillRect/>
          </a:stretch>
        </p:blipFill>
        <p:spPr>
          <a:xfrm>
            <a:off x="1222619" y="4537075"/>
            <a:ext cx="3699607" cy="499696"/>
          </a:xfrm>
          <a:prstGeom prst="rect">
            <a:avLst/>
          </a:prstGeom>
        </p:spPr>
      </p:pic>
      <p:sp>
        <p:nvSpPr>
          <p:cNvPr id="2" name="Rectangle 1">
            <a:extLst>
              <a:ext uri="{FF2B5EF4-FFF2-40B4-BE49-F238E27FC236}">
                <a16:creationId xmlns:a16="http://schemas.microsoft.com/office/drawing/2014/main" id="{B619B3C8-C16C-41D2-7646-52228FD82C73}"/>
              </a:ext>
            </a:extLst>
          </p:cNvPr>
          <p:cNvSpPr/>
          <p:nvPr/>
        </p:nvSpPr>
        <p:spPr>
          <a:xfrm>
            <a:off x="4097441" y="653854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22207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Model</a:t>
            </a:r>
            <a:r>
              <a:rPr lang="en-US" b="1">
                <a:latin typeface="Aptos"/>
                <a:ea typeface="+mj-lt"/>
                <a:cs typeface="+mj-lt"/>
              </a:rPr>
              <a:t> Architecture Summary</a:t>
            </a:r>
            <a:endParaRPr lang="en-US" b="1">
              <a:latin typeface="Aptos"/>
              <a:cs typeface="Times New Roman"/>
            </a:endParaRP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73</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4" name="TextBox 3">
            <a:extLst>
              <a:ext uri="{FF2B5EF4-FFF2-40B4-BE49-F238E27FC236}">
                <a16:creationId xmlns:a16="http://schemas.microsoft.com/office/drawing/2014/main" id="{DE649ECC-61B7-8CE4-A414-53263CCC1053}"/>
              </a:ext>
            </a:extLst>
          </p:cNvPr>
          <p:cNvSpPr txBox="1"/>
          <p:nvPr/>
        </p:nvSpPr>
        <p:spPr>
          <a:xfrm>
            <a:off x="811659" y="1333500"/>
            <a:ext cx="97073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This code loads an image, preprocesses it to match the format required by the model, and then makes a prediction using the trained model. It outputs the predicted class label for the image.</a:t>
            </a:r>
          </a:p>
        </p:txBody>
      </p:sp>
      <p:pic>
        <p:nvPicPr>
          <p:cNvPr id="5" name="Content Placeholder 4" descr="A screenshot of a computer program">
            <a:extLst>
              <a:ext uri="{FF2B5EF4-FFF2-40B4-BE49-F238E27FC236}">
                <a16:creationId xmlns:a16="http://schemas.microsoft.com/office/drawing/2014/main" id="{414A44FB-041F-2919-AEF5-FC169E75C4D9}"/>
              </a:ext>
            </a:extLst>
          </p:cNvPr>
          <p:cNvPicPr>
            <a:picLocks noGrp="1" noChangeAspect="1"/>
          </p:cNvPicPr>
          <p:nvPr>
            <p:ph sz="quarter" idx="17"/>
          </p:nvPr>
        </p:nvPicPr>
        <p:blipFill>
          <a:blip r:embed="rId5"/>
          <a:stretch>
            <a:fillRect/>
          </a:stretch>
        </p:blipFill>
        <p:spPr>
          <a:xfrm>
            <a:off x="2006258" y="1978537"/>
            <a:ext cx="5253369" cy="4497607"/>
          </a:xfrm>
        </p:spPr>
      </p:pic>
      <p:sp>
        <p:nvSpPr>
          <p:cNvPr id="2" name="Rectangle 1">
            <a:extLst>
              <a:ext uri="{FF2B5EF4-FFF2-40B4-BE49-F238E27FC236}">
                <a16:creationId xmlns:a16="http://schemas.microsoft.com/office/drawing/2014/main" id="{66E02F5F-66F3-2A53-950B-7AF607D76C32}"/>
              </a:ext>
            </a:extLst>
          </p:cNvPr>
          <p:cNvSpPr/>
          <p:nvPr/>
        </p:nvSpPr>
        <p:spPr>
          <a:xfrm>
            <a:off x="3977840" y="658174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004924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784625" y="2328145"/>
            <a:ext cx="4786877" cy="1518315"/>
          </a:xfrm>
        </p:spPr>
        <p:txBody>
          <a:bodyPr/>
          <a:lstStyle/>
          <a:p>
            <a:r>
              <a:rPr lang="en-US"/>
              <a:t>Thank you</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3" name="Picture Placeholder 12" descr="A close-up of a lock&#10;&#10;Description automatically generated">
            <a:extLst>
              <a:ext uri="{FF2B5EF4-FFF2-40B4-BE49-F238E27FC236}">
                <a16:creationId xmlns:a16="http://schemas.microsoft.com/office/drawing/2014/main" id="{3E5F9452-6B28-BD91-974A-693A6692FC9D}"/>
              </a:ext>
            </a:extLst>
          </p:cNvPr>
          <p:cNvPicPr>
            <a:picLocks noGrp="1" noChangeAspect="1"/>
          </p:cNvPicPr>
          <p:nvPr>
            <p:ph type="pic" sz="quarter" idx="11"/>
          </p:nvPr>
        </p:nvPicPr>
        <p:blipFill>
          <a:blip r:embed="rId2"/>
          <a:srcRect l="20262" r="20262"/>
          <a:stretch>
            <a:fillRect/>
          </a:stretch>
        </p:blipFill>
        <p:spPr/>
      </p:pic>
    </p:spTree>
    <p:extLst>
      <p:ext uri="{BB962C8B-B14F-4D97-AF65-F5344CB8AC3E}">
        <p14:creationId xmlns:p14="http://schemas.microsoft.com/office/powerpoint/2010/main" val="2899485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218A-64C3-2527-48F2-F93B5A8080E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9FD989F-0422-3663-BD67-0763B34853AC}"/>
              </a:ext>
            </a:extLst>
          </p:cNvPr>
          <p:cNvSpPr>
            <a:spLocks noGrp="1"/>
          </p:cNvSpPr>
          <p:nvPr>
            <p:ph type="ctrTitle"/>
          </p:nvPr>
        </p:nvSpPr>
        <p:spPr>
          <a:xfrm>
            <a:off x="659772" y="522271"/>
            <a:ext cx="6732237" cy="1226917"/>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052AB883-A122-2572-4C50-746DF404F6F9}"/>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1DA0D705-20B8-8870-E139-66E55DA9C4E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6655B959-8B6C-23BD-BA8D-ACAB3FB00D4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5619CE8-5D7D-8F02-6BD7-9DEB02F4FDC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a:p>
        </p:txBody>
      </p:sp>
      <p:grpSp>
        <p:nvGrpSpPr>
          <p:cNvPr id="10" name="Group 9">
            <a:extLst>
              <a:ext uri="{FF2B5EF4-FFF2-40B4-BE49-F238E27FC236}">
                <a16:creationId xmlns:a16="http://schemas.microsoft.com/office/drawing/2014/main" id="{04FFE1A7-E82F-0533-FF52-F0316E59D88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7C3EB528-17A3-F085-B882-2EABE5917F70}"/>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5A24223E-7BA6-BB77-8615-ABF7EEBFB32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4E0F78E8-EFEE-641A-66E0-3DE72C180E84}"/>
              </a:ext>
            </a:extLst>
          </p:cNvPr>
          <p:cNvSpPr txBox="1"/>
          <p:nvPr/>
        </p:nvSpPr>
        <p:spPr>
          <a:xfrm>
            <a:off x="503477" y="1504245"/>
            <a:ext cx="9974949" cy="5286832"/>
          </a:xfrm>
          <a:prstGeom prst="rect">
            <a:avLst/>
          </a:prstGeom>
          <a:noFill/>
        </p:spPr>
        <p:txBody>
          <a:bodyPr wrap="square" rtlCol="0">
            <a:spAutoFit/>
          </a:bodyPr>
          <a:lstStyle/>
          <a:p>
            <a:r>
              <a:rPr lang="en-US" sz="2000" kern="100">
                <a:effectLst/>
                <a:latin typeface="Times New Roman" panose="02020603050405020304" pitchFamily="18" charset="0"/>
                <a:ea typeface="Aptos" panose="020B0004020202020204" pitchFamily="34" charset="0"/>
                <a:cs typeface="Times New Roman" panose="02020603050405020304" pitchFamily="18" charset="0"/>
              </a:rPr>
              <a:t>The </a:t>
            </a: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CERT Insider Threat Detection Dataset</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was used to train the model for insider threat profiling. It contains data that captures behavioral patterns of employees within an organization, aimed at identifying potential insider threats. </a:t>
            </a:r>
          </a:p>
          <a:p>
            <a:endParaRPr lang="en-US" sz="2000" b="1" kern="100">
              <a:latin typeface="Times New Roman" panose="02020603050405020304" pitchFamily="18" charset="0"/>
              <a:ea typeface="Aptos" panose="020B0004020202020204" pitchFamily="34" charset="0"/>
              <a:cs typeface="Times New Roman" panose="02020603050405020304" pitchFamily="18" charset="0"/>
            </a:endParaRPr>
          </a:p>
          <a:p>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Features</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Includes user roles, logon frequencies, device activities, and psychological traits (OCEAN: Openness, Conscientiousness, Extraversion, Agreeableness, Neuroticism).</a:t>
            </a:r>
          </a:p>
          <a:p>
            <a:pPr marL="0" marR="0">
              <a:lnSpc>
                <a:spcPct val="107000"/>
              </a:lnSpc>
              <a:spcAft>
                <a:spcPts val="800"/>
              </a:spcAft>
              <a:tabLst>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Data Categories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User Data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Profiles with details like department, team, and supervisor.</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Logon Activities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Records of logons, logoffs, and timestamps.</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Device Interactions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Access logs for organizational devices.</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Psychometric Data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Traits analysis for employee personality profiling.</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Decoy Files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Monitors access to sensitive bait files.</a:t>
            </a:r>
          </a:p>
          <a:p>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24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3" name="Rectangle 2">
            <a:extLst>
              <a:ext uri="{FF2B5EF4-FFF2-40B4-BE49-F238E27FC236}">
                <a16:creationId xmlns:a16="http://schemas.microsoft.com/office/drawing/2014/main" id="{9D6CCCED-D3B4-8357-240F-ABBEC40F5F77}"/>
              </a:ext>
            </a:extLst>
          </p:cNvPr>
          <p:cNvSpPr/>
          <p:nvPr/>
        </p:nvSpPr>
        <p:spPr>
          <a:xfrm>
            <a:off x="4162439" y="65278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90521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8837D-64B3-ED20-5762-764E8B50987E}"/>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6FBB780-8827-3E86-B621-CCF9B183D96C}"/>
              </a:ext>
            </a:extLst>
          </p:cNvPr>
          <p:cNvSpPr>
            <a:spLocks noGrp="1"/>
          </p:cNvSpPr>
          <p:nvPr>
            <p:ph type="ctrTitle"/>
          </p:nvPr>
        </p:nvSpPr>
        <p:spPr>
          <a:xfrm>
            <a:off x="659772" y="522271"/>
            <a:ext cx="6732237" cy="1226917"/>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0C1E86DB-7520-6F27-2530-DE019E457F07}"/>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A4BE1AD-F21F-5BFB-B4B3-FA726053646C}"/>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C51B11D-0005-E942-4C89-70DEA208F2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9CD73E4-BF3B-E8F2-8845-1E28F244B9BD}"/>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a:t>
            </a:fld>
            <a:endParaRPr lang="en-US"/>
          </a:p>
        </p:txBody>
      </p:sp>
      <p:grpSp>
        <p:nvGrpSpPr>
          <p:cNvPr id="10" name="Group 9">
            <a:extLst>
              <a:ext uri="{FF2B5EF4-FFF2-40B4-BE49-F238E27FC236}">
                <a16:creationId xmlns:a16="http://schemas.microsoft.com/office/drawing/2014/main" id="{95DD21B9-9421-A6B9-DD71-55B88D72C5F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5983C021-BD4C-0D83-31B7-1A6EFC0E37F4}"/>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0C38602-D2DC-0511-E090-063CFD92C93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TextBox 1">
            <a:extLst>
              <a:ext uri="{FF2B5EF4-FFF2-40B4-BE49-F238E27FC236}">
                <a16:creationId xmlns:a16="http://schemas.microsoft.com/office/drawing/2014/main" id="{EC01014F-CF8B-6FC3-E61F-920F84A29B6B}"/>
              </a:ext>
            </a:extLst>
          </p:cNvPr>
          <p:cNvSpPr txBox="1"/>
          <p:nvPr/>
        </p:nvSpPr>
        <p:spPr>
          <a:xfrm>
            <a:off x="503477" y="1504245"/>
            <a:ext cx="9974949" cy="1046440"/>
          </a:xfrm>
          <a:prstGeom prst="rect">
            <a:avLst/>
          </a:prstGeom>
          <a:noFill/>
        </p:spPr>
        <p:txBody>
          <a:bodyPr wrap="square" rtlCol="0">
            <a:spAutoFit/>
          </a:bodyPr>
          <a:lstStyle/>
          <a:p>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24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pic>
        <p:nvPicPr>
          <p:cNvPr id="4" name="Picture 3">
            <a:extLst>
              <a:ext uri="{FF2B5EF4-FFF2-40B4-BE49-F238E27FC236}">
                <a16:creationId xmlns:a16="http://schemas.microsoft.com/office/drawing/2014/main" id="{D4DDE181-D56D-8380-C867-A74FF5FF4EED}"/>
              </a:ext>
            </a:extLst>
          </p:cNvPr>
          <p:cNvPicPr>
            <a:picLocks noChangeAspect="1"/>
          </p:cNvPicPr>
          <p:nvPr/>
        </p:nvPicPr>
        <p:blipFill>
          <a:blip r:embed="rId6"/>
          <a:stretch>
            <a:fillRect/>
          </a:stretch>
        </p:blipFill>
        <p:spPr>
          <a:xfrm>
            <a:off x="565147" y="1504245"/>
            <a:ext cx="11123375" cy="4530871"/>
          </a:xfrm>
          <a:prstGeom prst="rect">
            <a:avLst/>
          </a:prstGeom>
        </p:spPr>
      </p:pic>
      <p:sp>
        <p:nvSpPr>
          <p:cNvPr id="3" name="Rectangle 2">
            <a:extLst>
              <a:ext uri="{FF2B5EF4-FFF2-40B4-BE49-F238E27FC236}">
                <a16:creationId xmlns:a16="http://schemas.microsoft.com/office/drawing/2014/main" id="{177CBF93-4083-C02D-5555-5FA427205E50}"/>
              </a:ext>
            </a:extLst>
          </p:cNvPr>
          <p:cNvSpPr/>
          <p:nvPr/>
        </p:nvSpPr>
        <p:spPr>
          <a:xfrm>
            <a:off x="4025890" y="65983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891773040"/>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3dcedad-5bb9-4aa5-bbce-55094cee4190" xsi:nil="true"/>
    <lcf76f155ced4ddcb4097134ff3c332f xmlns="55656136-be47-4dc6-824d-d67a0a3eb55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FB688A43E6B3444821BE1317F1E349B" ma:contentTypeVersion="12" ma:contentTypeDescription="Create a new document." ma:contentTypeScope="" ma:versionID="5be3e41fe201bbe3be5fe3e23535e4bc">
  <xsd:schema xmlns:xsd="http://www.w3.org/2001/XMLSchema" xmlns:xs="http://www.w3.org/2001/XMLSchema" xmlns:p="http://schemas.microsoft.com/office/2006/metadata/properties" xmlns:ns2="55656136-be47-4dc6-824d-d67a0a3eb55a" xmlns:ns3="63dcedad-5bb9-4aa5-bbce-55094cee4190" targetNamespace="http://schemas.microsoft.com/office/2006/metadata/properties" ma:root="true" ma:fieldsID="17c4643840dde833490ff90f9aa4305d" ns2:_="" ns3:_="">
    <xsd:import namespace="55656136-be47-4dc6-824d-d67a0a3eb55a"/>
    <xsd:import namespace="63dcedad-5bb9-4aa5-bbce-55094cee41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656136-be47-4dc6-824d-d67a0a3eb5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dcedad-5bb9-4aa5-bbce-55094cee419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18dd322-e5ae-4caa-8d59-ff79b0006ec7}" ma:internalName="TaxCatchAll" ma:showField="CatchAllData" ma:web="63dcedad-5bb9-4aa5-bbce-55094cee41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15CCAF-B227-4420-8A82-899C4EC33714}">
  <ds:schemaRefs>
    <ds:schemaRef ds:uri="55656136-be47-4dc6-824d-d67a0a3eb55a"/>
    <ds:schemaRef ds:uri="63dcedad-5bb9-4aa5-bbce-55094cee41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39EAE05-2D90-4440-A098-2E114DBDB54E}">
  <ds:schemaRefs>
    <ds:schemaRef ds:uri="http://schemas.microsoft.com/sharepoint/v3/contenttype/forms"/>
  </ds:schemaRefs>
</ds:datastoreItem>
</file>

<file path=customXml/itemProps3.xml><?xml version="1.0" encoding="utf-8"?>
<ds:datastoreItem xmlns:ds="http://schemas.openxmlformats.org/officeDocument/2006/customXml" ds:itemID="{A0A323BF-CC1D-4EB5-A004-5478139C43A4}">
  <ds:schemaRefs>
    <ds:schemaRef ds:uri="55656136-be47-4dc6-824d-d67a0a3eb55a"/>
    <ds:schemaRef ds:uri="63dcedad-5bb9-4aa5-bbce-55094cee41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3628</Words>
  <Application>Microsoft Office PowerPoint</Application>
  <PresentationFormat>Widescreen</PresentationFormat>
  <Paragraphs>488</Paragraphs>
  <Slides>74</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Adobe Devanagari</vt:lpstr>
      <vt:lpstr>Aptos</vt:lpstr>
      <vt:lpstr>Arial</vt:lpstr>
      <vt:lpstr>Book Antiqua</vt:lpstr>
      <vt:lpstr>Calibri</vt:lpstr>
      <vt:lpstr>Cambria</vt:lpstr>
      <vt:lpstr>Century Gothic</vt:lpstr>
      <vt:lpstr>Consolas</vt:lpstr>
      <vt:lpstr>Courier New</vt:lpstr>
      <vt:lpstr>Roboto Mono</vt:lpstr>
      <vt:lpstr>Symbol</vt:lpstr>
      <vt:lpstr>Times New Roman</vt:lpstr>
      <vt:lpstr>Wingdings</vt:lpstr>
      <vt:lpstr>Custom</vt:lpstr>
      <vt:lpstr>Deep Learning Approaches to  Profiling &amp; Predicting  Organizational Threats – NEXTGEN SOC</vt:lpstr>
      <vt:lpstr>Content of the Presentation</vt:lpstr>
      <vt:lpstr>Introduction to the overall project</vt:lpstr>
      <vt:lpstr>Research Problem </vt:lpstr>
      <vt:lpstr>Research Objectives</vt:lpstr>
      <vt:lpstr>Organizational Threat profiling with Human behavior analysis </vt:lpstr>
      <vt:lpstr>Overview </vt:lpstr>
      <vt:lpstr>Overview dataset </vt:lpstr>
      <vt:lpstr>Overview dataset </vt:lpstr>
      <vt:lpstr>Content Of Dataset </vt:lpstr>
      <vt:lpstr>Analyzing Behavioral Patterns and Activity</vt:lpstr>
      <vt:lpstr>Analyzing Behavioral Patterns and Activity</vt:lpstr>
      <vt:lpstr>Analyzing Behavioral Patterns and Activity</vt:lpstr>
      <vt:lpstr>Analyzing Behavioral Patterns and Activity</vt:lpstr>
      <vt:lpstr>Analyzing Behavioral Patterns and Activity</vt:lpstr>
      <vt:lpstr>Data Preprocessing </vt:lpstr>
      <vt:lpstr>Data Preprocessing </vt:lpstr>
      <vt:lpstr>Data Preprocessing </vt:lpstr>
      <vt:lpstr>Train the dataset Using Random Forest Model </vt:lpstr>
      <vt:lpstr>Model Evaluation Results </vt:lpstr>
      <vt:lpstr>Model Prediction </vt:lpstr>
      <vt:lpstr>Prediction Results </vt:lpstr>
      <vt:lpstr>Organizational Threat profiling with network traffic analyze</vt:lpstr>
      <vt:lpstr>Overview </vt:lpstr>
      <vt:lpstr>Overview dataset</vt:lpstr>
      <vt:lpstr>Overview dataset</vt:lpstr>
      <vt:lpstr>Loading Dataset</vt:lpstr>
      <vt:lpstr>Content of Dataset</vt:lpstr>
      <vt:lpstr>Content of Dataset</vt:lpstr>
      <vt:lpstr>Content of Dataset</vt:lpstr>
      <vt:lpstr>Correlation Matrix</vt:lpstr>
      <vt:lpstr>Top Ten Selected Features</vt:lpstr>
      <vt:lpstr>Generative Adversarial Model (GAN)</vt:lpstr>
      <vt:lpstr>PowerPoint Presentation</vt:lpstr>
      <vt:lpstr>Training a Neural Network </vt:lpstr>
      <vt:lpstr>Training and Validation Metrics Over Epochs</vt:lpstr>
      <vt:lpstr>Confusion Matrix</vt:lpstr>
      <vt:lpstr>Classification Report</vt:lpstr>
      <vt:lpstr>Decision Tree Classifier</vt:lpstr>
      <vt:lpstr>Organizational Threat profiling with Endpoint Data</vt:lpstr>
      <vt:lpstr>Overview</vt:lpstr>
      <vt:lpstr>Overview of the Dataset</vt:lpstr>
      <vt:lpstr>Overview of the Dataset</vt:lpstr>
      <vt:lpstr>Key Features of the Dataset</vt:lpstr>
      <vt:lpstr>Exploratory Data Analysis (EDA)</vt:lpstr>
      <vt:lpstr>Exploratory Data Analysis (EDA)</vt:lpstr>
      <vt:lpstr>Data Loading</vt:lpstr>
      <vt:lpstr>PowerPoint Presentation</vt:lpstr>
      <vt:lpstr>Feature Encoding &amp; Scaling</vt:lpstr>
      <vt:lpstr>Model Training</vt:lpstr>
      <vt:lpstr>Model Training</vt:lpstr>
      <vt:lpstr>Feature Importance Visualization</vt:lpstr>
      <vt:lpstr>Model Training</vt:lpstr>
      <vt:lpstr>PowerPoint Presentation</vt:lpstr>
      <vt:lpstr>Model  Prediction</vt:lpstr>
      <vt:lpstr>Model  Prediction</vt:lpstr>
      <vt:lpstr>Model  Prediction</vt:lpstr>
      <vt:lpstr>Model Evaluation</vt:lpstr>
      <vt:lpstr>Organizational Threat profiling with Physical Security Systems</vt:lpstr>
      <vt:lpstr>PowerPoint Presentation</vt:lpstr>
      <vt:lpstr>Overview dataset </vt:lpstr>
      <vt:lpstr>Overview dataset </vt:lpstr>
      <vt:lpstr>Data Loading and Pre-Processing</vt:lpstr>
      <vt:lpstr>Data Loading and Pre-Processing</vt:lpstr>
      <vt:lpstr>Data distribution among the classes</vt:lpstr>
      <vt:lpstr>Data distribution among the classes</vt:lpstr>
      <vt:lpstr>DenseNet121 Transfer Learning</vt:lpstr>
      <vt:lpstr>DenseNet121 Transfer Learning</vt:lpstr>
      <vt:lpstr>DenseNet121 Transfer Learning</vt:lpstr>
      <vt:lpstr>Training the Model</vt:lpstr>
      <vt:lpstr>Multiclass AUC Curve</vt:lpstr>
      <vt:lpstr>Saving the Model in SavedModel Format</vt:lpstr>
      <vt:lpstr>Model Architecture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2023-07-18T15:28:54Z</dcterms:created>
  <dcterms:modified xsi:type="dcterms:W3CDTF">2024-12-04T03:56:56Z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0x010100FFB688A43E6B3444821BE1317F1E349B</vt:lpwstr>
  </property>
</Properties>
</file>